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794" r:id="rId2"/>
    <p:sldId id="797" r:id="rId3"/>
    <p:sldId id="798" r:id="rId4"/>
    <p:sldId id="801" r:id="rId5"/>
    <p:sldId id="802" r:id="rId6"/>
    <p:sldId id="805" r:id="rId7"/>
    <p:sldId id="806" r:id="rId8"/>
    <p:sldId id="894" r:id="rId9"/>
    <p:sldId id="294" r:id="rId10"/>
    <p:sldId id="315" r:id="rId11"/>
    <p:sldId id="317" r:id="rId12"/>
    <p:sldId id="767" r:id="rId13"/>
    <p:sldId id="768" r:id="rId14"/>
    <p:sldId id="769" r:id="rId15"/>
    <p:sldId id="800" r:id="rId16"/>
    <p:sldId id="770" r:id="rId17"/>
    <p:sldId id="771" r:id="rId18"/>
    <p:sldId id="772" r:id="rId19"/>
    <p:sldId id="773" r:id="rId20"/>
    <p:sldId id="774" r:id="rId21"/>
    <p:sldId id="775" r:id="rId22"/>
    <p:sldId id="776" r:id="rId23"/>
    <p:sldId id="777" r:id="rId24"/>
    <p:sldId id="779" r:id="rId25"/>
    <p:sldId id="780" r:id="rId26"/>
    <p:sldId id="781" r:id="rId27"/>
    <p:sldId id="782" r:id="rId28"/>
    <p:sldId id="783" r:id="rId29"/>
    <p:sldId id="784" r:id="rId30"/>
    <p:sldId id="795" r:id="rId31"/>
    <p:sldId id="799" r:id="rId32"/>
    <p:sldId id="803" r:id="rId33"/>
    <p:sldId id="804" r:id="rId34"/>
    <p:sldId id="736" r:id="rId35"/>
    <p:sldId id="750" r:id="rId36"/>
    <p:sldId id="737" r:id="rId37"/>
    <p:sldId id="738" r:id="rId38"/>
    <p:sldId id="739" r:id="rId39"/>
    <p:sldId id="740" r:id="rId40"/>
    <p:sldId id="741" r:id="rId41"/>
    <p:sldId id="742" r:id="rId42"/>
    <p:sldId id="743" r:id="rId43"/>
    <p:sldId id="744" r:id="rId44"/>
    <p:sldId id="749" r:id="rId45"/>
    <p:sldId id="745" r:id="rId46"/>
    <p:sldId id="746" r:id="rId47"/>
    <p:sldId id="747" r:id="rId48"/>
    <p:sldId id="748" r:id="rId49"/>
    <p:sldId id="658" r:id="rId50"/>
    <p:sldId id="659" r:id="rId51"/>
    <p:sldId id="852" r:id="rId52"/>
    <p:sldId id="670" r:id="rId53"/>
    <p:sldId id="671" r:id="rId54"/>
    <p:sldId id="672" r:id="rId55"/>
    <p:sldId id="893" r:id="rId56"/>
    <p:sldId id="673" r:id="rId57"/>
    <p:sldId id="674" r:id="rId58"/>
    <p:sldId id="675" r:id="rId59"/>
    <p:sldId id="676" r:id="rId60"/>
    <p:sldId id="684" r:id="rId61"/>
    <p:sldId id="855" r:id="rId62"/>
    <p:sldId id="856" r:id="rId63"/>
    <p:sldId id="688" r:id="rId64"/>
    <p:sldId id="845" r:id="rId65"/>
    <p:sldId id="846" r:id="rId66"/>
    <p:sldId id="847" r:id="rId67"/>
    <p:sldId id="848" r:id="rId68"/>
    <p:sldId id="849" r:id="rId69"/>
    <p:sldId id="850" r:id="rId70"/>
    <p:sldId id="851" r:id="rId71"/>
    <p:sldId id="690" r:id="rId72"/>
    <p:sldId id="691" r:id="rId73"/>
    <p:sldId id="692"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2" d="100"/>
          <a:sy n="62" d="100"/>
        </p:scale>
        <p:origin x="828"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08EBD-8A27-AC4A-AA08-089E9216FD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05F9AB6-B455-C301-41D8-DCB74E1771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9342F7B-0DD1-578F-CD16-EC7CA4B804AD}"/>
              </a:ext>
            </a:extLst>
          </p:cNvPr>
          <p:cNvSpPr>
            <a:spLocks noGrp="1"/>
          </p:cNvSpPr>
          <p:nvPr>
            <p:ph type="dt" sz="half" idx="10"/>
          </p:nvPr>
        </p:nvSpPr>
        <p:spPr/>
        <p:txBody>
          <a:bodyPr/>
          <a:lstStyle/>
          <a:p>
            <a:fld id="{2C1591E7-6A6D-46A1-BED7-B93820BE5A4C}" type="datetimeFigureOut">
              <a:rPr lang="en-IN" smtClean="0"/>
              <a:t>18-09-2023</a:t>
            </a:fld>
            <a:endParaRPr lang="en-IN"/>
          </a:p>
        </p:txBody>
      </p:sp>
      <p:sp>
        <p:nvSpPr>
          <p:cNvPr id="5" name="Footer Placeholder 4">
            <a:extLst>
              <a:ext uri="{FF2B5EF4-FFF2-40B4-BE49-F238E27FC236}">
                <a16:creationId xmlns:a16="http://schemas.microsoft.com/office/drawing/2014/main" id="{A2CF1A0E-3F78-1613-AAA0-E9DC7E9A2B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9B9D7E6-1A62-D839-C791-C737DB4590B8}"/>
              </a:ext>
            </a:extLst>
          </p:cNvPr>
          <p:cNvSpPr>
            <a:spLocks noGrp="1"/>
          </p:cNvSpPr>
          <p:nvPr>
            <p:ph type="sldNum" sz="quarter" idx="12"/>
          </p:nvPr>
        </p:nvSpPr>
        <p:spPr/>
        <p:txBody>
          <a:bodyPr/>
          <a:lstStyle/>
          <a:p>
            <a:fld id="{03D8630A-A604-46F4-ACE5-6E27E3B15835}" type="slidenum">
              <a:rPr lang="en-IN" smtClean="0"/>
              <a:t>‹#›</a:t>
            </a:fld>
            <a:endParaRPr lang="en-IN"/>
          </a:p>
        </p:txBody>
      </p:sp>
    </p:spTree>
    <p:extLst>
      <p:ext uri="{BB962C8B-B14F-4D97-AF65-F5344CB8AC3E}">
        <p14:creationId xmlns:p14="http://schemas.microsoft.com/office/powerpoint/2010/main" val="2203127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94850-8575-DD3B-7EB2-8DA784DF494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FB598A2-62C9-8D86-ACBD-846485C9BA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916C781-ABFD-406E-9479-5D414DB1C347}"/>
              </a:ext>
            </a:extLst>
          </p:cNvPr>
          <p:cNvSpPr>
            <a:spLocks noGrp="1"/>
          </p:cNvSpPr>
          <p:nvPr>
            <p:ph type="dt" sz="half" idx="10"/>
          </p:nvPr>
        </p:nvSpPr>
        <p:spPr/>
        <p:txBody>
          <a:bodyPr/>
          <a:lstStyle/>
          <a:p>
            <a:fld id="{2C1591E7-6A6D-46A1-BED7-B93820BE5A4C}" type="datetimeFigureOut">
              <a:rPr lang="en-IN" smtClean="0"/>
              <a:t>18-09-2023</a:t>
            </a:fld>
            <a:endParaRPr lang="en-IN"/>
          </a:p>
        </p:txBody>
      </p:sp>
      <p:sp>
        <p:nvSpPr>
          <p:cNvPr id="5" name="Footer Placeholder 4">
            <a:extLst>
              <a:ext uri="{FF2B5EF4-FFF2-40B4-BE49-F238E27FC236}">
                <a16:creationId xmlns:a16="http://schemas.microsoft.com/office/drawing/2014/main" id="{3DA51791-B493-1AB4-C71A-DB6789F9A1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EF859E6-B41A-301D-C395-3ED40ED15859}"/>
              </a:ext>
            </a:extLst>
          </p:cNvPr>
          <p:cNvSpPr>
            <a:spLocks noGrp="1"/>
          </p:cNvSpPr>
          <p:nvPr>
            <p:ph type="sldNum" sz="quarter" idx="12"/>
          </p:nvPr>
        </p:nvSpPr>
        <p:spPr/>
        <p:txBody>
          <a:bodyPr/>
          <a:lstStyle/>
          <a:p>
            <a:fld id="{03D8630A-A604-46F4-ACE5-6E27E3B15835}" type="slidenum">
              <a:rPr lang="en-IN" smtClean="0"/>
              <a:t>‹#›</a:t>
            </a:fld>
            <a:endParaRPr lang="en-IN"/>
          </a:p>
        </p:txBody>
      </p:sp>
    </p:spTree>
    <p:extLst>
      <p:ext uri="{BB962C8B-B14F-4D97-AF65-F5344CB8AC3E}">
        <p14:creationId xmlns:p14="http://schemas.microsoft.com/office/powerpoint/2010/main" val="1317786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1C5386-B906-D93B-8959-3D45F3BA68A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7B9B84C-37D8-96FA-0DD1-6E8835F5FE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1ACCB72-E369-2444-3C0A-EE5A2B550DBF}"/>
              </a:ext>
            </a:extLst>
          </p:cNvPr>
          <p:cNvSpPr>
            <a:spLocks noGrp="1"/>
          </p:cNvSpPr>
          <p:nvPr>
            <p:ph type="dt" sz="half" idx="10"/>
          </p:nvPr>
        </p:nvSpPr>
        <p:spPr/>
        <p:txBody>
          <a:bodyPr/>
          <a:lstStyle/>
          <a:p>
            <a:fld id="{2C1591E7-6A6D-46A1-BED7-B93820BE5A4C}" type="datetimeFigureOut">
              <a:rPr lang="en-IN" smtClean="0"/>
              <a:t>18-09-2023</a:t>
            </a:fld>
            <a:endParaRPr lang="en-IN"/>
          </a:p>
        </p:txBody>
      </p:sp>
      <p:sp>
        <p:nvSpPr>
          <p:cNvPr id="5" name="Footer Placeholder 4">
            <a:extLst>
              <a:ext uri="{FF2B5EF4-FFF2-40B4-BE49-F238E27FC236}">
                <a16:creationId xmlns:a16="http://schemas.microsoft.com/office/drawing/2014/main" id="{A186EB35-B409-318A-6113-10328EEB326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E6BF33-FA4C-295A-1442-7B025FBB58B1}"/>
              </a:ext>
            </a:extLst>
          </p:cNvPr>
          <p:cNvSpPr>
            <a:spLocks noGrp="1"/>
          </p:cNvSpPr>
          <p:nvPr>
            <p:ph type="sldNum" sz="quarter" idx="12"/>
          </p:nvPr>
        </p:nvSpPr>
        <p:spPr/>
        <p:txBody>
          <a:bodyPr/>
          <a:lstStyle/>
          <a:p>
            <a:fld id="{03D8630A-A604-46F4-ACE5-6E27E3B15835}" type="slidenum">
              <a:rPr lang="en-IN" smtClean="0"/>
              <a:t>‹#›</a:t>
            </a:fld>
            <a:endParaRPr lang="en-IN"/>
          </a:p>
        </p:txBody>
      </p:sp>
    </p:spTree>
    <p:extLst>
      <p:ext uri="{BB962C8B-B14F-4D97-AF65-F5344CB8AC3E}">
        <p14:creationId xmlns:p14="http://schemas.microsoft.com/office/powerpoint/2010/main" val="158028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E65E4-AE7F-8F7F-3293-5FFD9C43035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44EECCB-E6D8-03A9-1F52-BF9CA6B9BD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F3470FC-FABA-0DD5-2E60-E9A024A98C89}"/>
              </a:ext>
            </a:extLst>
          </p:cNvPr>
          <p:cNvSpPr>
            <a:spLocks noGrp="1"/>
          </p:cNvSpPr>
          <p:nvPr>
            <p:ph type="dt" sz="half" idx="10"/>
          </p:nvPr>
        </p:nvSpPr>
        <p:spPr/>
        <p:txBody>
          <a:bodyPr/>
          <a:lstStyle/>
          <a:p>
            <a:fld id="{2C1591E7-6A6D-46A1-BED7-B93820BE5A4C}" type="datetimeFigureOut">
              <a:rPr lang="en-IN" smtClean="0"/>
              <a:t>18-09-2023</a:t>
            </a:fld>
            <a:endParaRPr lang="en-IN"/>
          </a:p>
        </p:txBody>
      </p:sp>
      <p:sp>
        <p:nvSpPr>
          <p:cNvPr id="5" name="Footer Placeholder 4">
            <a:extLst>
              <a:ext uri="{FF2B5EF4-FFF2-40B4-BE49-F238E27FC236}">
                <a16:creationId xmlns:a16="http://schemas.microsoft.com/office/drawing/2014/main" id="{09042034-122E-58E2-80B3-B8EFDA5B345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6FA0FA1-D57E-BB03-54E7-A857A4727C91}"/>
              </a:ext>
            </a:extLst>
          </p:cNvPr>
          <p:cNvSpPr>
            <a:spLocks noGrp="1"/>
          </p:cNvSpPr>
          <p:nvPr>
            <p:ph type="sldNum" sz="quarter" idx="12"/>
          </p:nvPr>
        </p:nvSpPr>
        <p:spPr/>
        <p:txBody>
          <a:bodyPr/>
          <a:lstStyle/>
          <a:p>
            <a:fld id="{03D8630A-A604-46F4-ACE5-6E27E3B15835}" type="slidenum">
              <a:rPr lang="en-IN" smtClean="0"/>
              <a:t>‹#›</a:t>
            </a:fld>
            <a:endParaRPr lang="en-IN"/>
          </a:p>
        </p:txBody>
      </p:sp>
    </p:spTree>
    <p:extLst>
      <p:ext uri="{BB962C8B-B14F-4D97-AF65-F5344CB8AC3E}">
        <p14:creationId xmlns:p14="http://schemas.microsoft.com/office/powerpoint/2010/main" val="3607230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3DCD4-B385-5911-4CD3-456ED6D5E4F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4379C23-9E86-F990-A895-9CF502C44E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1DED90-0BEB-4832-6AEC-ABB388271FC1}"/>
              </a:ext>
            </a:extLst>
          </p:cNvPr>
          <p:cNvSpPr>
            <a:spLocks noGrp="1"/>
          </p:cNvSpPr>
          <p:nvPr>
            <p:ph type="dt" sz="half" idx="10"/>
          </p:nvPr>
        </p:nvSpPr>
        <p:spPr/>
        <p:txBody>
          <a:bodyPr/>
          <a:lstStyle/>
          <a:p>
            <a:fld id="{2C1591E7-6A6D-46A1-BED7-B93820BE5A4C}" type="datetimeFigureOut">
              <a:rPr lang="en-IN" smtClean="0"/>
              <a:t>18-09-2023</a:t>
            </a:fld>
            <a:endParaRPr lang="en-IN"/>
          </a:p>
        </p:txBody>
      </p:sp>
      <p:sp>
        <p:nvSpPr>
          <p:cNvPr id="5" name="Footer Placeholder 4">
            <a:extLst>
              <a:ext uri="{FF2B5EF4-FFF2-40B4-BE49-F238E27FC236}">
                <a16:creationId xmlns:a16="http://schemas.microsoft.com/office/drawing/2014/main" id="{F4DDDE28-FB25-25E3-6D5C-AC5D4C89BD2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39290D7-BAD2-198E-05C8-330F0F494F1B}"/>
              </a:ext>
            </a:extLst>
          </p:cNvPr>
          <p:cNvSpPr>
            <a:spLocks noGrp="1"/>
          </p:cNvSpPr>
          <p:nvPr>
            <p:ph type="sldNum" sz="quarter" idx="12"/>
          </p:nvPr>
        </p:nvSpPr>
        <p:spPr/>
        <p:txBody>
          <a:bodyPr/>
          <a:lstStyle/>
          <a:p>
            <a:fld id="{03D8630A-A604-46F4-ACE5-6E27E3B15835}" type="slidenum">
              <a:rPr lang="en-IN" smtClean="0"/>
              <a:t>‹#›</a:t>
            </a:fld>
            <a:endParaRPr lang="en-IN"/>
          </a:p>
        </p:txBody>
      </p:sp>
    </p:spTree>
    <p:extLst>
      <p:ext uri="{BB962C8B-B14F-4D97-AF65-F5344CB8AC3E}">
        <p14:creationId xmlns:p14="http://schemas.microsoft.com/office/powerpoint/2010/main" val="2469368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E05FF-B50B-BDD6-57DC-91E7840A82B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09B3EAE-2F34-C96F-B4DA-FB070CD38D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C3716CA-1859-31F7-46C3-9900C9604D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7B5A4C2-E1EB-7A30-31CC-0E35911F239C}"/>
              </a:ext>
            </a:extLst>
          </p:cNvPr>
          <p:cNvSpPr>
            <a:spLocks noGrp="1"/>
          </p:cNvSpPr>
          <p:nvPr>
            <p:ph type="dt" sz="half" idx="10"/>
          </p:nvPr>
        </p:nvSpPr>
        <p:spPr/>
        <p:txBody>
          <a:bodyPr/>
          <a:lstStyle/>
          <a:p>
            <a:fld id="{2C1591E7-6A6D-46A1-BED7-B93820BE5A4C}" type="datetimeFigureOut">
              <a:rPr lang="en-IN" smtClean="0"/>
              <a:t>18-09-2023</a:t>
            </a:fld>
            <a:endParaRPr lang="en-IN"/>
          </a:p>
        </p:txBody>
      </p:sp>
      <p:sp>
        <p:nvSpPr>
          <p:cNvPr id="6" name="Footer Placeholder 5">
            <a:extLst>
              <a:ext uri="{FF2B5EF4-FFF2-40B4-BE49-F238E27FC236}">
                <a16:creationId xmlns:a16="http://schemas.microsoft.com/office/drawing/2014/main" id="{4C1288E4-A92F-AE0B-D046-6ED62760A8E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456F765-2AF3-DDA5-0BAB-40299B94ACA1}"/>
              </a:ext>
            </a:extLst>
          </p:cNvPr>
          <p:cNvSpPr>
            <a:spLocks noGrp="1"/>
          </p:cNvSpPr>
          <p:nvPr>
            <p:ph type="sldNum" sz="quarter" idx="12"/>
          </p:nvPr>
        </p:nvSpPr>
        <p:spPr/>
        <p:txBody>
          <a:bodyPr/>
          <a:lstStyle/>
          <a:p>
            <a:fld id="{03D8630A-A604-46F4-ACE5-6E27E3B15835}" type="slidenum">
              <a:rPr lang="en-IN" smtClean="0"/>
              <a:t>‹#›</a:t>
            </a:fld>
            <a:endParaRPr lang="en-IN"/>
          </a:p>
        </p:txBody>
      </p:sp>
    </p:spTree>
    <p:extLst>
      <p:ext uri="{BB962C8B-B14F-4D97-AF65-F5344CB8AC3E}">
        <p14:creationId xmlns:p14="http://schemas.microsoft.com/office/powerpoint/2010/main" val="3911294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04D6C-0EE1-3DA4-4844-EDE18D3E625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584EE6C-BFC0-7445-7350-FB6B3A4A26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0EEC616-6FFC-7E29-E115-ACD92F4742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CC73091-D2A5-108F-156D-5DB0C83333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A4A0A3-236C-AF60-7D5D-6CE5C50B98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1118065-2D86-8BC3-1D46-52386E9B853F}"/>
              </a:ext>
            </a:extLst>
          </p:cNvPr>
          <p:cNvSpPr>
            <a:spLocks noGrp="1"/>
          </p:cNvSpPr>
          <p:nvPr>
            <p:ph type="dt" sz="half" idx="10"/>
          </p:nvPr>
        </p:nvSpPr>
        <p:spPr/>
        <p:txBody>
          <a:bodyPr/>
          <a:lstStyle/>
          <a:p>
            <a:fld id="{2C1591E7-6A6D-46A1-BED7-B93820BE5A4C}" type="datetimeFigureOut">
              <a:rPr lang="en-IN" smtClean="0"/>
              <a:t>18-09-2023</a:t>
            </a:fld>
            <a:endParaRPr lang="en-IN"/>
          </a:p>
        </p:txBody>
      </p:sp>
      <p:sp>
        <p:nvSpPr>
          <p:cNvPr id="8" name="Footer Placeholder 7">
            <a:extLst>
              <a:ext uri="{FF2B5EF4-FFF2-40B4-BE49-F238E27FC236}">
                <a16:creationId xmlns:a16="http://schemas.microsoft.com/office/drawing/2014/main" id="{6E68EF00-D8A1-C3DA-B71C-85002DB1495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0926E84-6D6F-20F9-FB35-E7C764E05007}"/>
              </a:ext>
            </a:extLst>
          </p:cNvPr>
          <p:cNvSpPr>
            <a:spLocks noGrp="1"/>
          </p:cNvSpPr>
          <p:nvPr>
            <p:ph type="sldNum" sz="quarter" idx="12"/>
          </p:nvPr>
        </p:nvSpPr>
        <p:spPr/>
        <p:txBody>
          <a:bodyPr/>
          <a:lstStyle/>
          <a:p>
            <a:fld id="{03D8630A-A604-46F4-ACE5-6E27E3B15835}" type="slidenum">
              <a:rPr lang="en-IN" smtClean="0"/>
              <a:t>‹#›</a:t>
            </a:fld>
            <a:endParaRPr lang="en-IN"/>
          </a:p>
        </p:txBody>
      </p:sp>
    </p:spTree>
    <p:extLst>
      <p:ext uri="{BB962C8B-B14F-4D97-AF65-F5344CB8AC3E}">
        <p14:creationId xmlns:p14="http://schemas.microsoft.com/office/powerpoint/2010/main" val="2487615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235F9-805B-B14B-283D-058AEAE0DF2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F92AA4C-95AE-98D4-5A72-5AA991024AEC}"/>
              </a:ext>
            </a:extLst>
          </p:cNvPr>
          <p:cNvSpPr>
            <a:spLocks noGrp="1"/>
          </p:cNvSpPr>
          <p:nvPr>
            <p:ph type="dt" sz="half" idx="10"/>
          </p:nvPr>
        </p:nvSpPr>
        <p:spPr/>
        <p:txBody>
          <a:bodyPr/>
          <a:lstStyle/>
          <a:p>
            <a:fld id="{2C1591E7-6A6D-46A1-BED7-B93820BE5A4C}" type="datetimeFigureOut">
              <a:rPr lang="en-IN" smtClean="0"/>
              <a:t>18-09-2023</a:t>
            </a:fld>
            <a:endParaRPr lang="en-IN"/>
          </a:p>
        </p:txBody>
      </p:sp>
      <p:sp>
        <p:nvSpPr>
          <p:cNvPr id="4" name="Footer Placeholder 3">
            <a:extLst>
              <a:ext uri="{FF2B5EF4-FFF2-40B4-BE49-F238E27FC236}">
                <a16:creationId xmlns:a16="http://schemas.microsoft.com/office/drawing/2014/main" id="{C7BA1C4E-8D55-665A-7A2D-A8F8AFAB64E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E5410CB-741C-A818-73C2-AC0EEFB76F12}"/>
              </a:ext>
            </a:extLst>
          </p:cNvPr>
          <p:cNvSpPr>
            <a:spLocks noGrp="1"/>
          </p:cNvSpPr>
          <p:nvPr>
            <p:ph type="sldNum" sz="quarter" idx="12"/>
          </p:nvPr>
        </p:nvSpPr>
        <p:spPr/>
        <p:txBody>
          <a:bodyPr/>
          <a:lstStyle/>
          <a:p>
            <a:fld id="{03D8630A-A604-46F4-ACE5-6E27E3B15835}" type="slidenum">
              <a:rPr lang="en-IN" smtClean="0"/>
              <a:t>‹#›</a:t>
            </a:fld>
            <a:endParaRPr lang="en-IN"/>
          </a:p>
        </p:txBody>
      </p:sp>
    </p:spTree>
    <p:extLst>
      <p:ext uri="{BB962C8B-B14F-4D97-AF65-F5344CB8AC3E}">
        <p14:creationId xmlns:p14="http://schemas.microsoft.com/office/powerpoint/2010/main" val="2788614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D3BCCA-E9BC-13BA-B652-F7CF4009841C}"/>
              </a:ext>
            </a:extLst>
          </p:cNvPr>
          <p:cNvSpPr>
            <a:spLocks noGrp="1"/>
          </p:cNvSpPr>
          <p:nvPr>
            <p:ph type="dt" sz="half" idx="10"/>
          </p:nvPr>
        </p:nvSpPr>
        <p:spPr/>
        <p:txBody>
          <a:bodyPr/>
          <a:lstStyle/>
          <a:p>
            <a:fld id="{2C1591E7-6A6D-46A1-BED7-B93820BE5A4C}" type="datetimeFigureOut">
              <a:rPr lang="en-IN" smtClean="0"/>
              <a:t>18-09-2023</a:t>
            </a:fld>
            <a:endParaRPr lang="en-IN"/>
          </a:p>
        </p:txBody>
      </p:sp>
      <p:sp>
        <p:nvSpPr>
          <p:cNvPr id="3" name="Footer Placeholder 2">
            <a:extLst>
              <a:ext uri="{FF2B5EF4-FFF2-40B4-BE49-F238E27FC236}">
                <a16:creationId xmlns:a16="http://schemas.microsoft.com/office/drawing/2014/main" id="{AA4205D7-2E5E-294C-B257-9757D9FDBE7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B2B2B1A-ABC8-54D9-77D0-F804CFFF5C8C}"/>
              </a:ext>
            </a:extLst>
          </p:cNvPr>
          <p:cNvSpPr>
            <a:spLocks noGrp="1"/>
          </p:cNvSpPr>
          <p:nvPr>
            <p:ph type="sldNum" sz="quarter" idx="12"/>
          </p:nvPr>
        </p:nvSpPr>
        <p:spPr/>
        <p:txBody>
          <a:bodyPr/>
          <a:lstStyle/>
          <a:p>
            <a:fld id="{03D8630A-A604-46F4-ACE5-6E27E3B15835}" type="slidenum">
              <a:rPr lang="en-IN" smtClean="0"/>
              <a:t>‹#›</a:t>
            </a:fld>
            <a:endParaRPr lang="en-IN"/>
          </a:p>
        </p:txBody>
      </p:sp>
    </p:spTree>
    <p:extLst>
      <p:ext uri="{BB962C8B-B14F-4D97-AF65-F5344CB8AC3E}">
        <p14:creationId xmlns:p14="http://schemas.microsoft.com/office/powerpoint/2010/main" val="654040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4A893-15D6-DFD3-8782-8709DBA703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3C08599-D2C6-588E-EF2F-4C64497C39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A22A763-5D76-8E2F-86BC-1A74255FA6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8F7883-1A76-0613-2313-7711A8C23DFB}"/>
              </a:ext>
            </a:extLst>
          </p:cNvPr>
          <p:cNvSpPr>
            <a:spLocks noGrp="1"/>
          </p:cNvSpPr>
          <p:nvPr>
            <p:ph type="dt" sz="half" idx="10"/>
          </p:nvPr>
        </p:nvSpPr>
        <p:spPr/>
        <p:txBody>
          <a:bodyPr/>
          <a:lstStyle/>
          <a:p>
            <a:fld id="{2C1591E7-6A6D-46A1-BED7-B93820BE5A4C}" type="datetimeFigureOut">
              <a:rPr lang="en-IN" smtClean="0"/>
              <a:t>18-09-2023</a:t>
            </a:fld>
            <a:endParaRPr lang="en-IN"/>
          </a:p>
        </p:txBody>
      </p:sp>
      <p:sp>
        <p:nvSpPr>
          <p:cNvPr id="6" name="Footer Placeholder 5">
            <a:extLst>
              <a:ext uri="{FF2B5EF4-FFF2-40B4-BE49-F238E27FC236}">
                <a16:creationId xmlns:a16="http://schemas.microsoft.com/office/drawing/2014/main" id="{57D00130-61C4-32CE-924A-49DE2548BDA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1DD49BF-078C-BD80-009D-AAC767762E5B}"/>
              </a:ext>
            </a:extLst>
          </p:cNvPr>
          <p:cNvSpPr>
            <a:spLocks noGrp="1"/>
          </p:cNvSpPr>
          <p:nvPr>
            <p:ph type="sldNum" sz="quarter" idx="12"/>
          </p:nvPr>
        </p:nvSpPr>
        <p:spPr/>
        <p:txBody>
          <a:bodyPr/>
          <a:lstStyle/>
          <a:p>
            <a:fld id="{03D8630A-A604-46F4-ACE5-6E27E3B15835}" type="slidenum">
              <a:rPr lang="en-IN" smtClean="0"/>
              <a:t>‹#›</a:t>
            </a:fld>
            <a:endParaRPr lang="en-IN"/>
          </a:p>
        </p:txBody>
      </p:sp>
    </p:spTree>
    <p:extLst>
      <p:ext uri="{BB962C8B-B14F-4D97-AF65-F5344CB8AC3E}">
        <p14:creationId xmlns:p14="http://schemas.microsoft.com/office/powerpoint/2010/main" val="3962250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5F945-4AF8-D6AF-CAC7-08437514CE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A058B23-8101-C951-036A-B185567E68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00EFBB4-D0CF-DA09-D371-32A10B8005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CE9A41-3613-7650-97EE-77C97511F540}"/>
              </a:ext>
            </a:extLst>
          </p:cNvPr>
          <p:cNvSpPr>
            <a:spLocks noGrp="1"/>
          </p:cNvSpPr>
          <p:nvPr>
            <p:ph type="dt" sz="half" idx="10"/>
          </p:nvPr>
        </p:nvSpPr>
        <p:spPr/>
        <p:txBody>
          <a:bodyPr/>
          <a:lstStyle/>
          <a:p>
            <a:fld id="{2C1591E7-6A6D-46A1-BED7-B93820BE5A4C}" type="datetimeFigureOut">
              <a:rPr lang="en-IN" smtClean="0"/>
              <a:t>18-09-2023</a:t>
            </a:fld>
            <a:endParaRPr lang="en-IN"/>
          </a:p>
        </p:txBody>
      </p:sp>
      <p:sp>
        <p:nvSpPr>
          <p:cNvPr id="6" name="Footer Placeholder 5">
            <a:extLst>
              <a:ext uri="{FF2B5EF4-FFF2-40B4-BE49-F238E27FC236}">
                <a16:creationId xmlns:a16="http://schemas.microsoft.com/office/drawing/2014/main" id="{29670DC9-DE42-AEB4-5B38-94566DB38C2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42844B0-E091-241B-3D0E-54076C3043BB}"/>
              </a:ext>
            </a:extLst>
          </p:cNvPr>
          <p:cNvSpPr>
            <a:spLocks noGrp="1"/>
          </p:cNvSpPr>
          <p:nvPr>
            <p:ph type="sldNum" sz="quarter" idx="12"/>
          </p:nvPr>
        </p:nvSpPr>
        <p:spPr/>
        <p:txBody>
          <a:bodyPr/>
          <a:lstStyle/>
          <a:p>
            <a:fld id="{03D8630A-A604-46F4-ACE5-6E27E3B15835}" type="slidenum">
              <a:rPr lang="en-IN" smtClean="0"/>
              <a:t>‹#›</a:t>
            </a:fld>
            <a:endParaRPr lang="en-IN"/>
          </a:p>
        </p:txBody>
      </p:sp>
    </p:spTree>
    <p:extLst>
      <p:ext uri="{BB962C8B-B14F-4D97-AF65-F5344CB8AC3E}">
        <p14:creationId xmlns:p14="http://schemas.microsoft.com/office/powerpoint/2010/main" val="14618748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07FB33-96F7-0BFD-EFDB-D5D00E3F33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808B1A3-EAA9-0FF7-800D-24AFE054F8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70D88D4-03F8-60F3-6C23-870F5E5824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1591E7-6A6D-46A1-BED7-B93820BE5A4C}" type="datetimeFigureOut">
              <a:rPr lang="en-IN" smtClean="0"/>
              <a:t>18-09-2023</a:t>
            </a:fld>
            <a:endParaRPr lang="en-IN"/>
          </a:p>
        </p:txBody>
      </p:sp>
      <p:sp>
        <p:nvSpPr>
          <p:cNvPr id="5" name="Footer Placeholder 4">
            <a:extLst>
              <a:ext uri="{FF2B5EF4-FFF2-40B4-BE49-F238E27FC236}">
                <a16:creationId xmlns:a16="http://schemas.microsoft.com/office/drawing/2014/main" id="{E1B53641-32C3-FFC2-C27A-5FA9C001DA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AB72BD2-8526-D6BA-C2DF-D548EC73B5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D8630A-A604-46F4-ACE5-6E27E3B15835}" type="slidenum">
              <a:rPr lang="en-IN" smtClean="0"/>
              <a:t>‹#›</a:t>
            </a:fld>
            <a:endParaRPr lang="en-IN"/>
          </a:p>
        </p:txBody>
      </p:sp>
    </p:spTree>
    <p:extLst>
      <p:ext uri="{BB962C8B-B14F-4D97-AF65-F5344CB8AC3E}">
        <p14:creationId xmlns:p14="http://schemas.microsoft.com/office/powerpoint/2010/main" val="15810386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6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99355-E31D-72C2-BBCB-BADFD8AF82D9}"/>
              </a:ext>
            </a:extLst>
          </p:cNvPr>
          <p:cNvSpPr>
            <a:spLocks noGrp="1"/>
          </p:cNvSpPr>
          <p:nvPr>
            <p:ph type="title"/>
          </p:nvPr>
        </p:nvSpPr>
        <p:spPr/>
        <p:txBody>
          <a:bodyPr/>
          <a:lstStyle/>
          <a:p>
            <a:r>
              <a:rPr lang="en-IN" dirty="0"/>
              <a:t>find Command</a:t>
            </a:r>
          </a:p>
        </p:txBody>
      </p:sp>
      <p:sp>
        <p:nvSpPr>
          <p:cNvPr id="3" name="Content Placeholder 2">
            <a:extLst>
              <a:ext uri="{FF2B5EF4-FFF2-40B4-BE49-F238E27FC236}">
                <a16:creationId xmlns:a16="http://schemas.microsoft.com/office/drawing/2014/main" id="{B49D6C90-C01F-88BB-CDE1-9EF4469FD908}"/>
              </a:ext>
            </a:extLst>
          </p:cNvPr>
          <p:cNvSpPr>
            <a:spLocks noGrp="1"/>
          </p:cNvSpPr>
          <p:nvPr>
            <p:ph idx="1"/>
          </p:nvPr>
        </p:nvSpPr>
        <p:spPr/>
        <p:txBody>
          <a:bodyPr>
            <a:normAutofit lnSpcReduction="10000"/>
          </a:bodyPr>
          <a:lstStyle/>
          <a:p>
            <a:r>
              <a:rPr lang="en-US" dirty="0"/>
              <a:t>Supports searching by file, folder name, creation date, modification date, owner and permissions</a:t>
            </a:r>
          </a:p>
          <a:p>
            <a:r>
              <a:rPr lang="en-US" dirty="0"/>
              <a:t>Find a file based on its name: </a:t>
            </a:r>
            <a:r>
              <a:rPr lang="en-US" b="1" dirty="0"/>
              <a:t>find -name one.txt</a:t>
            </a:r>
          </a:p>
          <a:p>
            <a:r>
              <a:rPr lang="en-US" dirty="0"/>
              <a:t>Find all files with extension .txt: </a:t>
            </a:r>
            <a:r>
              <a:rPr lang="en-US" b="1" dirty="0"/>
              <a:t>find -type f  -name "*.txt"</a:t>
            </a:r>
          </a:p>
          <a:p>
            <a:r>
              <a:rPr lang="en-US" dirty="0"/>
              <a:t>Find all .txt files that contain the word test: </a:t>
            </a:r>
            <a:r>
              <a:rPr lang="en-US" b="1" dirty="0"/>
              <a:t>find -type f -name "*.txt" -exec grep "test" {} \;</a:t>
            </a:r>
          </a:p>
          <a:p>
            <a:r>
              <a:rPr lang="en-US" dirty="0"/>
              <a:t>Find all files with extension txt, pdf, or c: </a:t>
            </a:r>
            <a:r>
              <a:rPr lang="en-US" b="1" dirty="0"/>
              <a:t>find ./ -type f -name "*.txt" -o -name "*.pdf" -o -name "*.c“</a:t>
            </a:r>
          </a:p>
          <a:p>
            <a:r>
              <a:rPr lang="en-US" dirty="0"/>
              <a:t>Rename all .txt files to .pdf: </a:t>
            </a:r>
            <a:r>
              <a:rPr lang="en-US" b="1" dirty="0"/>
              <a:t>find . -depth -name "*.txt" -exec </a:t>
            </a:r>
            <a:r>
              <a:rPr lang="en-US" b="1" dirty="0" err="1"/>
              <a:t>sh</a:t>
            </a:r>
            <a:r>
              <a:rPr lang="en-US" b="1" dirty="0"/>
              <a:t> -c 'f="{}"; mv -- "$f" "${f%.txt}.pdf"' \;</a:t>
            </a:r>
          </a:p>
          <a:p>
            <a:endParaRPr lang="en-IN" dirty="0"/>
          </a:p>
        </p:txBody>
      </p:sp>
    </p:spTree>
    <p:extLst>
      <p:ext uri="{BB962C8B-B14F-4D97-AF65-F5344CB8AC3E}">
        <p14:creationId xmlns:p14="http://schemas.microsoft.com/office/powerpoint/2010/main" val="778617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4592D-0A5E-E58E-7925-D235119CC32A}"/>
              </a:ext>
            </a:extLst>
          </p:cNvPr>
          <p:cNvSpPr>
            <a:spLocks noGrp="1"/>
          </p:cNvSpPr>
          <p:nvPr>
            <p:ph type="title"/>
          </p:nvPr>
        </p:nvSpPr>
        <p:spPr/>
        <p:txBody>
          <a:bodyPr/>
          <a:lstStyle/>
          <a:p>
            <a:r>
              <a:rPr lang="en-IN" dirty="0"/>
              <a:t>Another Example</a:t>
            </a:r>
          </a:p>
        </p:txBody>
      </p:sp>
      <p:sp>
        <p:nvSpPr>
          <p:cNvPr id="5" name="Content Placeholder 4">
            <a:extLst>
              <a:ext uri="{FF2B5EF4-FFF2-40B4-BE49-F238E27FC236}">
                <a16:creationId xmlns:a16="http://schemas.microsoft.com/office/drawing/2014/main" id="{44016669-49EE-28CC-0D43-6C8614FFB678}"/>
              </a:ext>
            </a:extLst>
          </p:cNvPr>
          <p:cNvSpPr>
            <a:spLocks noGrp="1"/>
          </p:cNvSpPr>
          <p:nvPr>
            <p:ph sz="half" idx="1"/>
          </p:nvPr>
        </p:nvSpPr>
        <p:spPr>
          <a:xfrm>
            <a:off x="838200" y="1825625"/>
            <a:ext cx="3672155" cy="4351338"/>
          </a:xfrm>
        </p:spPr>
        <p:txBody>
          <a:bodyPr>
            <a:normAutofit lnSpcReduction="10000"/>
          </a:bodyPr>
          <a:lstStyle/>
          <a:p>
            <a:r>
              <a:rPr lang="en-IN" dirty="0"/>
              <a:t>Create a </a:t>
            </a:r>
            <a:r>
              <a:rPr lang="en-IN" dirty="0" err="1"/>
              <a:t>test_grep</a:t>
            </a:r>
            <a:r>
              <a:rPr lang="en-IN" dirty="0"/>
              <a:t> directory in home/&lt;user name&gt; directory (e.g. /home/</a:t>
            </a:r>
            <a:r>
              <a:rPr lang="en-IN" dirty="0" err="1"/>
              <a:t>atul</a:t>
            </a:r>
            <a:r>
              <a:rPr lang="en-IN" dirty="0"/>
              <a:t>/</a:t>
            </a:r>
            <a:r>
              <a:rPr lang="en-IN" dirty="0" err="1"/>
              <a:t>test_grep</a:t>
            </a:r>
            <a:endParaRPr lang="en-IN" dirty="0"/>
          </a:p>
          <a:p>
            <a:r>
              <a:rPr lang="en-IN" dirty="0"/>
              <a:t>Create a file GreatGatsby.txt in home/</a:t>
            </a:r>
            <a:r>
              <a:rPr lang="en-IN" dirty="0" err="1"/>
              <a:t>atul</a:t>
            </a:r>
            <a:r>
              <a:rPr lang="en-IN" dirty="0"/>
              <a:t>/</a:t>
            </a:r>
            <a:r>
              <a:rPr lang="en-IN" dirty="0" err="1"/>
              <a:t>test_grep</a:t>
            </a:r>
            <a:r>
              <a:rPr lang="en-IN" dirty="0"/>
              <a:t> directory (Available at https://www.gutenberg.org/cache/epub/64317/pg64317.txt)</a:t>
            </a:r>
          </a:p>
        </p:txBody>
      </p:sp>
      <p:sp>
        <p:nvSpPr>
          <p:cNvPr id="6" name="Content Placeholder 5">
            <a:extLst>
              <a:ext uri="{FF2B5EF4-FFF2-40B4-BE49-F238E27FC236}">
                <a16:creationId xmlns:a16="http://schemas.microsoft.com/office/drawing/2014/main" id="{69BD4302-9FB9-125A-9328-CF8594DB114A}"/>
              </a:ext>
            </a:extLst>
          </p:cNvPr>
          <p:cNvSpPr>
            <a:spLocks noGrp="1"/>
          </p:cNvSpPr>
          <p:nvPr>
            <p:ph sz="half" idx="2"/>
          </p:nvPr>
        </p:nvSpPr>
        <p:spPr>
          <a:xfrm>
            <a:off x="4705564" y="1825625"/>
            <a:ext cx="6648236" cy="4351338"/>
          </a:xfrm>
        </p:spPr>
        <p:txBody>
          <a:bodyPr>
            <a:normAutofit lnSpcReduction="10000"/>
          </a:bodyPr>
          <a:lstStyle/>
          <a:p>
            <a:r>
              <a:rPr lang="en-IN" dirty="0"/>
              <a:t>grep “chapter” GreatGatsby.txt</a:t>
            </a:r>
          </a:p>
          <a:p>
            <a:endParaRPr lang="en-IN" dirty="0"/>
          </a:p>
          <a:p>
            <a:endParaRPr lang="en-IN" dirty="0"/>
          </a:p>
          <a:p>
            <a:r>
              <a:rPr lang="en-IN" dirty="0"/>
              <a:t>grep “Gatsby” GreatGatsby.txt</a:t>
            </a:r>
          </a:p>
          <a:p>
            <a:endParaRPr lang="en-IN" dirty="0"/>
          </a:p>
          <a:p>
            <a:endParaRPr lang="en-IN" dirty="0"/>
          </a:p>
          <a:p>
            <a:endParaRPr lang="en-IN" dirty="0"/>
          </a:p>
          <a:p>
            <a:pPr marL="0" indent="0">
              <a:buNone/>
            </a:pPr>
            <a:r>
              <a:rPr lang="en-IN" sz="2000" dirty="0"/>
              <a:t>… and many more lines</a:t>
            </a:r>
            <a:endParaRPr lang="en-IN" dirty="0"/>
          </a:p>
        </p:txBody>
      </p:sp>
      <p:pic>
        <p:nvPicPr>
          <p:cNvPr id="8" name="Picture 7">
            <a:extLst>
              <a:ext uri="{FF2B5EF4-FFF2-40B4-BE49-F238E27FC236}">
                <a16:creationId xmlns:a16="http://schemas.microsoft.com/office/drawing/2014/main" id="{184156C9-7A58-BDD7-9ED9-28C82391BFA0}"/>
              </a:ext>
            </a:extLst>
          </p:cNvPr>
          <p:cNvPicPr>
            <a:picLocks noChangeAspect="1"/>
          </p:cNvPicPr>
          <p:nvPr/>
        </p:nvPicPr>
        <p:blipFill>
          <a:blip r:embed="rId2"/>
          <a:stretch>
            <a:fillRect/>
          </a:stretch>
        </p:blipFill>
        <p:spPr>
          <a:xfrm>
            <a:off x="4356243" y="2471851"/>
            <a:ext cx="7306610" cy="487107"/>
          </a:xfrm>
          <a:prstGeom prst="rect">
            <a:avLst/>
          </a:prstGeom>
        </p:spPr>
      </p:pic>
      <p:pic>
        <p:nvPicPr>
          <p:cNvPr id="10" name="Picture 9">
            <a:extLst>
              <a:ext uri="{FF2B5EF4-FFF2-40B4-BE49-F238E27FC236}">
                <a16:creationId xmlns:a16="http://schemas.microsoft.com/office/drawing/2014/main" id="{032B40DD-9975-58A5-8C1D-2F2B986C3153}"/>
              </a:ext>
            </a:extLst>
          </p:cNvPr>
          <p:cNvPicPr>
            <a:picLocks noChangeAspect="1"/>
          </p:cNvPicPr>
          <p:nvPr/>
        </p:nvPicPr>
        <p:blipFill>
          <a:blip r:embed="rId3"/>
          <a:stretch>
            <a:fillRect/>
          </a:stretch>
        </p:blipFill>
        <p:spPr>
          <a:xfrm>
            <a:off x="4356243" y="3727278"/>
            <a:ext cx="6642441" cy="1149409"/>
          </a:xfrm>
          <a:prstGeom prst="rect">
            <a:avLst/>
          </a:prstGeom>
        </p:spPr>
      </p:pic>
    </p:spTree>
    <p:extLst>
      <p:ext uri="{BB962C8B-B14F-4D97-AF65-F5344CB8AC3E}">
        <p14:creationId xmlns:p14="http://schemas.microsoft.com/office/powerpoint/2010/main" val="1188531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3A72F7-EAA7-2A0F-378F-21FF1BD68267}"/>
              </a:ext>
            </a:extLst>
          </p:cNvPr>
          <p:cNvSpPr>
            <a:spLocks noGrp="1"/>
          </p:cNvSpPr>
          <p:nvPr>
            <p:ph type="title"/>
          </p:nvPr>
        </p:nvSpPr>
        <p:spPr/>
        <p:txBody>
          <a:bodyPr/>
          <a:lstStyle/>
          <a:p>
            <a:r>
              <a:rPr lang="en-IN" dirty="0"/>
              <a:t>More Examples</a:t>
            </a:r>
          </a:p>
        </p:txBody>
      </p:sp>
      <p:sp>
        <p:nvSpPr>
          <p:cNvPr id="6" name="Content Placeholder 5">
            <a:extLst>
              <a:ext uri="{FF2B5EF4-FFF2-40B4-BE49-F238E27FC236}">
                <a16:creationId xmlns:a16="http://schemas.microsoft.com/office/drawing/2014/main" id="{D950AA9C-9BBB-72E5-0FE1-A1C70B61A63F}"/>
              </a:ext>
            </a:extLst>
          </p:cNvPr>
          <p:cNvSpPr>
            <a:spLocks noGrp="1"/>
          </p:cNvSpPr>
          <p:nvPr>
            <p:ph idx="1"/>
          </p:nvPr>
        </p:nvSpPr>
        <p:spPr/>
        <p:txBody>
          <a:bodyPr/>
          <a:lstStyle/>
          <a:p>
            <a:r>
              <a:rPr lang="en-IN" dirty="0"/>
              <a:t>grep “ate” GreatGatsby.txt</a:t>
            </a:r>
          </a:p>
          <a:p>
            <a:pPr lvl="1"/>
            <a:r>
              <a:rPr lang="en-IN" dirty="0"/>
              <a:t>Shows all occurrences of the word ate, including text inside other words</a:t>
            </a:r>
          </a:p>
          <a:p>
            <a:pPr lvl="1"/>
            <a:endParaRPr lang="en-IN" dirty="0"/>
          </a:p>
          <a:p>
            <a:pPr lvl="1"/>
            <a:endParaRPr lang="en-IN" dirty="0"/>
          </a:p>
          <a:p>
            <a:pPr lvl="1"/>
            <a:endParaRPr lang="en-IN" dirty="0"/>
          </a:p>
          <a:p>
            <a:r>
              <a:rPr lang="en-IN" dirty="0"/>
              <a:t>To restrict to whole words only:</a:t>
            </a:r>
          </a:p>
          <a:p>
            <a:r>
              <a:rPr lang="en-IN" dirty="0"/>
              <a:t>grep -w “ate” GreatGatsby.txt</a:t>
            </a:r>
          </a:p>
        </p:txBody>
      </p:sp>
      <p:pic>
        <p:nvPicPr>
          <p:cNvPr id="8" name="Picture 7">
            <a:extLst>
              <a:ext uri="{FF2B5EF4-FFF2-40B4-BE49-F238E27FC236}">
                <a16:creationId xmlns:a16="http://schemas.microsoft.com/office/drawing/2014/main" id="{09CAF674-7171-493C-488C-8CBB2AE8DE24}"/>
              </a:ext>
            </a:extLst>
          </p:cNvPr>
          <p:cNvPicPr>
            <a:picLocks noChangeAspect="1"/>
          </p:cNvPicPr>
          <p:nvPr/>
        </p:nvPicPr>
        <p:blipFill>
          <a:blip r:embed="rId2"/>
          <a:stretch>
            <a:fillRect/>
          </a:stretch>
        </p:blipFill>
        <p:spPr>
          <a:xfrm>
            <a:off x="1370007" y="2811314"/>
            <a:ext cx="6451932" cy="927148"/>
          </a:xfrm>
          <a:prstGeom prst="rect">
            <a:avLst/>
          </a:prstGeom>
        </p:spPr>
      </p:pic>
      <p:pic>
        <p:nvPicPr>
          <p:cNvPr id="10" name="Picture 9">
            <a:extLst>
              <a:ext uri="{FF2B5EF4-FFF2-40B4-BE49-F238E27FC236}">
                <a16:creationId xmlns:a16="http://schemas.microsoft.com/office/drawing/2014/main" id="{9BA2DD92-4243-25D0-C19C-58C01259E715}"/>
              </a:ext>
            </a:extLst>
          </p:cNvPr>
          <p:cNvPicPr>
            <a:picLocks noChangeAspect="1"/>
          </p:cNvPicPr>
          <p:nvPr/>
        </p:nvPicPr>
        <p:blipFill>
          <a:blip r:embed="rId3"/>
          <a:stretch>
            <a:fillRect/>
          </a:stretch>
        </p:blipFill>
        <p:spPr>
          <a:xfrm>
            <a:off x="1497013" y="5146154"/>
            <a:ext cx="8819902" cy="1165745"/>
          </a:xfrm>
          <a:prstGeom prst="rect">
            <a:avLst/>
          </a:prstGeom>
        </p:spPr>
      </p:pic>
    </p:spTree>
    <p:extLst>
      <p:ext uri="{BB962C8B-B14F-4D97-AF65-F5344CB8AC3E}">
        <p14:creationId xmlns:p14="http://schemas.microsoft.com/office/powerpoint/2010/main" val="4203574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B5913-EE33-7344-5196-C274E640BCE6}"/>
              </a:ext>
            </a:extLst>
          </p:cNvPr>
          <p:cNvSpPr>
            <a:spLocks noGrp="1"/>
          </p:cNvSpPr>
          <p:nvPr>
            <p:ph type="title"/>
          </p:nvPr>
        </p:nvSpPr>
        <p:spPr/>
        <p:txBody>
          <a:bodyPr/>
          <a:lstStyle/>
          <a:p>
            <a:r>
              <a:rPr lang="en-IN" dirty="0"/>
              <a:t>More grep Examples</a:t>
            </a:r>
          </a:p>
        </p:txBody>
      </p:sp>
      <p:sp>
        <p:nvSpPr>
          <p:cNvPr id="3" name="Content Placeholder 2">
            <a:extLst>
              <a:ext uri="{FF2B5EF4-FFF2-40B4-BE49-F238E27FC236}">
                <a16:creationId xmlns:a16="http://schemas.microsoft.com/office/drawing/2014/main" id="{5084873C-106B-5F44-178C-25ECD376B569}"/>
              </a:ext>
            </a:extLst>
          </p:cNvPr>
          <p:cNvSpPr>
            <a:spLocks noGrp="1"/>
          </p:cNvSpPr>
          <p:nvPr>
            <p:ph idx="1"/>
          </p:nvPr>
        </p:nvSpPr>
        <p:spPr/>
        <p:txBody>
          <a:bodyPr/>
          <a:lstStyle/>
          <a:p>
            <a:r>
              <a:rPr lang="en-US" dirty="0"/>
              <a:t>grep three file1 -&gt; Show all lines having three in file1</a:t>
            </a:r>
          </a:p>
          <a:p>
            <a:r>
              <a:rPr lang="en-US" dirty="0"/>
              <a:t>grep t file1</a:t>
            </a:r>
          </a:p>
          <a:p>
            <a:r>
              <a:rPr lang="en-US" dirty="0"/>
              <a:t>grep -v t file1 -&gt; Show all lines not having t in file1</a:t>
            </a:r>
          </a:p>
          <a:p>
            <a:r>
              <a:rPr lang="en-US" dirty="0"/>
              <a:t>grep -n t file1 -&gt; Line numbers</a:t>
            </a:r>
          </a:p>
          <a:p>
            <a:r>
              <a:rPr lang="en-US" dirty="0"/>
              <a:t>grep -c t file1 -&gt; Count of t</a:t>
            </a:r>
          </a:p>
          <a:p>
            <a:r>
              <a:rPr lang="en-US" dirty="0"/>
              <a:t>grep -e t -e f file1 -&gt; Multiple patterns</a:t>
            </a:r>
          </a:p>
          <a:p>
            <a:r>
              <a:rPr lang="en-US" dirty="0"/>
              <a:t>grep [</a:t>
            </a:r>
            <a:r>
              <a:rPr lang="en-US" dirty="0" err="1"/>
              <a:t>tf</a:t>
            </a:r>
            <a:r>
              <a:rPr lang="en-US" dirty="0"/>
              <a:t>] file1 -&gt; Same as above</a:t>
            </a:r>
            <a:endParaRPr lang="en-IN" dirty="0"/>
          </a:p>
        </p:txBody>
      </p:sp>
    </p:spTree>
    <p:extLst>
      <p:ext uri="{BB962C8B-B14F-4D97-AF65-F5344CB8AC3E}">
        <p14:creationId xmlns:p14="http://schemas.microsoft.com/office/powerpoint/2010/main" val="2108746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95BE6-51BB-2390-E3CD-2BED7901D74B}"/>
              </a:ext>
            </a:extLst>
          </p:cNvPr>
          <p:cNvSpPr>
            <a:spLocks noGrp="1"/>
          </p:cNvSpPr>
          <p:nvPr>
            <p:ph type="title"/>
          </p:nvPr>
        </p:nvSpPr>
        <p:spPr/>
        <p:txBody>
          <a:bodyPr/>
          <a:lstStyle/>
          <a:p>
            <a:r>
              <a:rPr lang="en-IN" dirty="0"/>
              <a:t>Create this file</a:t>
            </a:r>
          </a:p>
        </p:txBody>
      </p:sp>
      <p:sp>
        <p:nvSpPr>
          <p:cNvPr id="3" name="Content Placeholder 2">
            <a:extLst>
              <a:ext uri="{FF2B5EF4-FFF2-40B4-BE49-F238E27FC236}">
                <a16:creationId xmlns:a16="http://schemas.microsoft.com/office/drawing/2014/main" id="{54607AFE-5114-3E4C-D798-783A71E04963}"/>
              </a:ext>
            </a:extLst>
          </p:cNvPr>
          <p:cNvSpPr>
            <a:spLocks noGrp="1"/>
          </p:cNvSpPr>
          <p:nvPr>
            <p:ph idx="1"/>
          </p:nvPr>
        </p:nvSpPr>
        <p:spPr/>
        <p:txBody>
          <a:bodyPr/>
          <a:lstStyle/>
          <a:p>
            <a:r>
              <a:rPr lang="en-US" dirty="0" err="1"/>
              <a:t>unix</a:t>
            </a:r>
            <a:r>
              <a:rPr lang="en-US" dirty="0"/>
              <a:t> is great </a:t>
            </a:r>
            <a:r>
              <a:rPr lang="en-US" dirty="0" err="1"/>
              <a:t>os</a:t>
            </a:r>
            <a:r>
              <a:rPr lang="en-US" dirty="0"/>
              <a:t>. </a:t>
            </a:r>
            <a:r>
              <a:rPr lang="en-US" dirty="0" err="1"/>
              <a:t>unix</a:t>
            </a:r>
            <a:r>
              <a:rPr lang="en-US" dirty="0"/>
              <a:t> is opensource. </a:t>
            </a:r>
            <a:r>
              <a:rPr lang="en-US" dirty="0" err="1"/>
              <a:t>unix</a:t>
            </a:r>
            <a:r>
              <a:rPr lang="en-US" dirty="0"/>
              <a:t> is free </a:t>
            </a:r>
            <a:r>
              <a:rPr lang="en-US" dirty="0" err="1"/>
              <a:t>os</a:t>
            </a:r>
            <a:r>
              <a:rPr lang="en-US" dirty="0"/>
              <a:t>.</a:t>
            </a:r>
          </a:p>
          <a:p>
            <a:r>
              <a:rPr lang="en-US" dirty="0"/>
              <a:t>learn operating system.</a:t>
            </a:r>
          </a:p>
          <a:p>
            <a:r>
              <a:rPr lang="en-US" dirty="0"/>
              <a:t>Unix </a:t>
            </a:r>
            <a:r>
              <a:rPr lang="en-US" dirty="0" err="1"/>
              <a:t>linux</a:t>
            </a:r>
            <a:r>
              <a:rPr lang="en-US" dirty="0"/>
              <a:t> which one you choose.</a:t>
            </a:r>
          </a:p>
          <a:p>
            <a:r>
              <a:rPr lang="en-US" dirty="0" err="1"/>
              <a:t>uNix</a:t>
            </a:r>
            <a:r>
              <a:rPr lang="en-US" dirty="0"/>
              <a:t> is easy to </a:t>
            </a:r>
            <a:r>
              <a:rPr lang="en-US" dirty="0" err="1"/>
              <a:t>learn.unix</a:t>
            </a:r>
            <a:r>
              <a:rPr lang="en-US" dirty="0"/>
              <a:t> is a multiuser </a:t>
            </a:r>
            <a:r>
              <a:rPr lang="en-US" dirty="0" err="1"/>
              <a:t>os.Learn</a:t>
            </a:r>
            <a:r>
              <a:rPr lang="en-US" dirty="0"/>
              <a:t> </a:t>
            </a:r>
            <a:r>
              <a:rPr lang="en-US" dirty="0" err="1"/>
              <a:t>unix</a:t>
            </a:r>
            <a:r>
              <a:rPr lang="en-US" dirty="0"/>
              <a:t> .</a:t>
            </a:r>
            <a:r>
              <a:rPr lang="en-US" dirty="0" err="1"/>
              <a:t>unix</a:t>
            </a:r>
            <a:r>
              <a:rPr lang="en-US" dirty="0"/>
              <a:t> is powerful.</a:t>
            </a:r>
            <a:endParaRPr lang="en-IN" dirty="0"/>
          </a:p>
        </p:txBody>
      </p:sp>
    </p:spTree>
    <p:extLst>
      <p:ext uri="{BB962C8B-B14F-4D97-AF65-F5344CB8AC3E}">
        <p14:creationId xmlns:p14="http://schemas.microsoft.com/office/powerpoint/2010/main" val="697428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4F9F5-832E-322A-7254-9A560378BC4C}"/>
              </a:ext>
            </a:extLst>
          </p:cNvPr>
          <p:cNvSpPr>
            <a:spLocks noGrp="1"/>
          </p:cNvSpPr>
          <p:nvPr>
            <p:ph type="title"/>
          </p:nvPr>
        </p:nvSpPr>
        <p:spPr/>
        <p:txBody>
          <a:bodyPr/>
          <a:lstStyle/>
          <a:p>
            <a:r>
              <a:rPr lang="en-IN" dirty="0"/>
              <a:t>Try these Commands</a:t>
            </a:r>
          </a:p>
        </p:txBody>
      </p:sp>
      <p:sp>
        <p:nvSpPr>
          <p:cNvPr id="3" name="Content Placeholder 2">
            <a:extLst>
              <a:ext uri="{FF2B5EF4-FFF2-40B4-BE49-F238E27FC236}">
                <a16:creationId xmlns:a16="http://schemas.microsoft.com/office/drawing/2014/main" id="{D0C057FF-FC90-A4A2-3139-7020A3586C6A}"/>
              </a:ext>
            </a:extLst>
          </p:cNvPr>
          <p:cNvSpPr>
            <a:spLocks noGrp="1"/>
          </p:cNvSpPr>
          <p:nvPr>
            <p:ph idx="1"/>
          </p:nvPr>
        </p:nvSpPr>
        <p:spPr/>
        <p:txBody>
          <a:bodyPr>
            <a:normAutofit fontScale="92500" lnSpcReduction="10000"/>
          </a:bodyPr>
          <a:lstStyle/>
          <a:p>
            <a:r>
              <a:rPr lang="en-IN" dirty="0"/>
              <a:t>grep -</a:t>
            </a:r>
            <a:r>
              <a:rPr lang="en-IN" dirty="0" err="1"/>
              <a:t>i</a:t>
            </a:r>
            <a:r>
              <a:rPr lang="en-IN" dirty="0"/>
              <a:t> "</a:t>
            </a:r>
            <a:r>
              <a:rPr lang="en-IN" dirty="0" err="1"/>
              <a:t>UNix</a:t>
            </a:r>
            <a:r>
              <a:rPr lang="en-IN" dirty="0"/>
              <a:t>" geekfile.txt -&gt; Case insensitive search</a:t>
            </a:r>
          </a:p>
          <a:p>
            <a:r>
              <a:rPr lang="en-IN" dirty="0"/>
              <a:t>grep -c "</a:t>
            </a:r>
            <a:r>
              <a:rPr lang="en-IN" dirty="0" err="1"/>
              <a:t>unix</a:t>
            </a:r>
            <a:r>
              <a:rPr lang="en-IN" dirty="0"/>
              <a:t>" geekfile.txt -&gt; Count of matching lines</a:t>
            </a:r>
          </a:p>
          <a:p>
            <a:r>
              <a:rPr lang="en-IN" dirty="0"/>
              <a:t>grep -l "</a:t>
            </a:r>
            <a:r>
              <a:rPr lang="en-IN" dirty="0" err="1"/>
              <a:t>unix</a:t>
            </a:r>
            <a:r>
              <a:rPr lang="en-IN" dirty="0"/>
              <a:t>" * -&gt; Files containing the given string</a:t>
            </a:r>
          </a:p>
          <a:p>
            <a:r>
              <a:rPr lang="en-IN" dirty="0"/>
              <a:t>grep -w "</a:t>
            </a:r>
            <a:r>
              <a:rPr lang="en-IN" dirty="0" err="1"/>
              <a:t>unix</a:t>
            </a:r>
            <a:r>
              <a:rPr lang="en-IN" dirty="0"/>
              <a:t>" geekfile.txt -&gt; Match whole word </a:t>
            </a:r>
            <a:r>
              <a:rPr lang="en-IN" dirty="0" err="1"/>
              <a:t>unix</a:t>
            </a:r>
            <a:endParaRPr lang="en-IN" dirty="0"/>
          </a:p>
          <a:p>
            <a:r>
              <a:rPr lang="en-IN" dirty="0"/>
              <a:t>grep -o "</a:t>
            </a:r>
            <a:r>
              <a:rPr lang="en-IN" dirty="0" err="1"/>
              <a:t>unix</a:t>
            </a:r>
            <a:r>
              <a:rPr lang="en-IN" dirty="0"/>
              <a:t>" geekfile.txt -&gt; Display only the matching pattern, not the whole string</a:t>
            </a:r>
          </a:p>
          <a:p>
            <a:r>
              <a:rPr lang="en-IN" dirty="0"/>
              <a:t>grep -n "</a:t>
            </a:r>
            <a:r>
              <a:rPr lang="en-IN" dirty="0" err="1"/>
              <a:t>unix</a:t>
            </a:r>
            <a:r>
              <a:rPr lang="en-IN" dirty="0"/>
              <a:t>" geekfile.txt -&gt; Show lines numbers of matching lines</a:t>
            </a:r>
          </a:p>
          <a:p>
            <a:r>
              <a:rPr lang="en-IN" dirty="0"/>
              <a:t>grep -v "</a:t>
            </a:r>
            <a:r>
              <a:rPr lang="en-IN" dirty="0" err="1"/>
              <a:t>unix</a:t>
            </a:r>
            <a:r>
              <a:rPr lang="en-IN" dirty="0"/>
              <a:t>" geekfile.txt -&gt; Invert the search pattern</a:t>
            </a:r>
          </a:p>
          <a:p>
            <a:r>
              <a:rPr lang="en-IN" dirty="0"/>
              <a:t>grep "^</a:t>
            </a:r>
            <a:r>
              <a:rPr lang="en-IN" dirty="0" err="1"/>
              <a:t>unix</a:t>
            </a:r>
            <a:r>
              <a:rPr lang="en-IN" dirty="0"/>
              <a:t>" geekfile.txt -&gt; Match lines starting with this string</a:t>
            </a:r>
          </a:p>
          <a:p>
            <a:r>
              <a:rPr lang="en-IN" dirty="0"/>
              <a:t>grep "</a:t>
            </a:r>
            <a:r>
              <a:rPr lang="en-IN" dirty="0" err="1"/>
              <a:t>os</a:t>
            </a:r>
            <a:r>
              <a:rPr lang="en-IN" dirty="0"/>
              <a:t>$" geekfile.txt -&gt; Match lines ending with this string</a:t>
            </a:r>
          </a:p>
        </p:txBody>
      </p:sp>
    </p:spTree>
    <p:extLst>
      <p:ext uri="{BB962C8B-B14F-4D97-AF65-F5344CB8AC3E}">
        <p14:creationId xmlns:p14="http://schemas.microsoft.com/office/powerpoint/2010/main" val="38124205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A2C7F-C886-4D1C-0C54-DAACD86E45C5}"/>
              </a:ext>
            </a:extLst>
          </p:cNvPr>
          <p:cNvSpPr>
            <a:spLocks noGrp="1"/>
          </p:cNvSpPr>
          <p:nvPr>
            <p:ph type="title"/>
          </p:nvPr>
        </p:nvSpPr>
        <p:spPr/>
        <p:txBody>
          <a:bodyPr/>
          <a:lstStyle/>
          <a:p>
            <a:r>
              <a:rPr lang="en-IN" dirty="0"/>
              <a:t>Past Exam Question</a:t>
            </a:r>
          </a:p>
        </p:txBody>
      </p:sp>
      <p:sp>
        <p:nvSpPr>
          <p:cNvPr id="3" name="Content Placeholder 2">
            <a:extLst>
              <a:ext uri="{FF2B5EF4-FFF2-40B4-BE49-F238E27FC236}">
                <a16:creationId xmlns:a16="http://schemas.microsoft.com/office/drawing/2014/main" id="{746F7445-D623-DA96-49B6-C24803E8BFB6}"/>
              </a:ext>
            </a:extLst>
          </p:cNvPr>
          <p:cNvSpPr>
            <a:spLocks noGrp="1"/>
          </p:cNvSpPr>
          <p:nvPr>
            <p:ph idx="1"/>
          </p:nvPr>
        </p:nvSpPr>
        <p:spPr/>
        <p:txBody>
          <a:bodyPr/>
          <a:lstStyle/>
          <a:p>
            <a:r>
              <a:rPr lang="en-US" dirty="0"/>
              <a:t>Count the number of lines in file “cdac-sylabus.txt” which has word “JAVA” in that line. </a:t>
            </a:r>
          </a:p>
          <a:p>
            <a:r>
              <a:rPr lang="en-US" dirty="0"/>
              <a:t>Note: The word should not have any prefix or suffix. </a:t>
            </a:r>
            <a:r>
              <a:rPr lang="en-US" dirty="0" err="1"/>
              <a:t>Eg</a:t>
            </a:r>
            <a:r>
              <a:rPr lang="en-US" dirty="0"/>
              <a:t> “EBJAVA” or “JAVAB” should be excluded while getting the counts for “JAVA”</a:t>
            </a:r>
          </a:p>
          <a:p>
            <a:endParaRPr lang="en-US" dirty="0"/>
          </a:p>
          <a:p>
            <a:r>
              <a:rPr lang="en-US" dirty="0"/>
              <a:t>grep -c "\&lt;JAVA\&gt;" "cdac-syllabus.txt"</a:t>
            </a:r>
          </a:p>
          <a:p>
            <a:endParaRPr lang="en-IN" dirty="0"/>
          </a:p>
        </p:txBody>
      </p:sp>
    </p:spTree>
    <p:extLst>
      <p:ext uri="{BB962C8B-B14F-4D97-AF65-F5344CB8AC3E}">
        <p14:creationId xmlns:p14="http://schemas.microsoft.com/office/powerpoint/2010/main" val="3054137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500A6-B69A-E42B-5C21-B5423F354873}"/>
              </a:ext>
            </a:extLst>
          </p:cNvPr>
          <p:cNvSpPr>
            <a:spLocks noGrp="1"/>
          </p:cNvSpPr>
          <p:nvPr>
            <p:ph type="title"/>
          </p:nvPr>
        </p:nvSpPr>
        <p:spPr/>
        <p:txBody>
          <a:bodyPr/>
          <a:lstStyle/>
          <a:p>
            <a:r>
              <a:rPr lang="en-IN" dirty="0" err="1"/>
              <a:t>sed</a:t>
            </a:r>
            <a:endParaRPr lang="en-IN" dirty="0"/>
          </a:p>
        </p:txBody>
      </p:sp>
      <p:sp>
        <p:nvSpPr>
          <p:cNvPr id="3" name="Content Placeholder 2">
            <a:extLst>
              <a:ext uri="{FF2B5EF4-FFF2-40B4-BE49-F238E27FC236}">
                <a16:creationId xmlns:a16="http://schemas.microsoft.com/office/drawing/2014/main" id="{174EC29C-48D0-10F6-F4B4-6756FFEA7EBF}"/>
              </a:ext>
            </a:extLst>
          </p:cNvPr>
          <p:cNvSpPr>
            <a:spLocks noGrp="1"/>
          </p:cNvSpPr>
          <p:nvPr>
            <p:ph idx="1"/>
          </p:nvPr>
        </p:nvSpPr>
        <p:spPr/>
        <p:txBody>
          <a:bodyPr>
            <a:normAutofit lnSpcReduction="10000"/>
          </a:bodyPr>
          <a:lstStyle/>
          <a:p>
            <a:r>
              <a:rPr lang="en-US" dirty="0"/>
              <a:t>Stream editor, as opposed to a normal interactive editor</a:t>
            </a:r>
          </a:p>
          <a:p>
            <a:r>
              <a:rPr lang="en-US" dirty="0"/>
              <a:t>It is a text editor without an interface. You can use it from the command line to manipulate text in files and streams.</a:t>
            </a:r>
          </a:p>
          <a:p>
            <a:r>
              <a:rPr lang="en-US" dirty="0"/>
              <a:t>With sed you can do all of the following:</a:t>
            </a:r>
          </a:p>
          <a:p>
            <a:r>
              <a:rPr lang="en-US" dirty="0"/>
              <a:t>    Select text</a:t>
            </a:r>
          </a:p>
          <a:p>
            <a:r>
              <a:rPr lang="en-US" dirty="0"/>
              <a:t>    Substitute text</a:t>
            </a:r>
          </a:p>
          <a:p>
            <a:r>
              <a:rPr lang="en-US" dirty="0"/>
              <a:t>    Add lines to text</a:t>
            </a:r>
          </a:p>
          <a:p>
            <a:r>
              <a:rPr lang="en-US" dirty="0"/>
              <a:t>    Delete lines from text</a:t>
            </a:r>
          </a:p>
          <a:p>
            <a:r>
              <a:rPr lang="en-US" dirty="0"/>
              <a:t>    Modify (or preserve) an original file</a:t>
            </a:r>
          </a:p>
        </p:txBody>
      </p:sp>
    </p:spTree>
    <p:extLst>
      <p:ext uri="{BB962C8B-B14F-4D97-AF65-F5344CB8AC3E}">
        <p14:creationId xmlns:p14="http://schemas.microsoft.com/office/powerpoint/2010/main" val="640408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54874-CFE6-ECCD-FE6A-A6DB9E5B4349}"/>
              </a:ext>
            </a:extLst>
          </p:cNvPr>
          <p:cNvSpPr>
            <a:spLocks noGrp="1"/>
          </p:cNvSpPr>
          <p:nvPr>
            <p:ph type="title"/>
          </p:nvPr>
        </p:nvSpPr>
        <p:spPr/>
        <p:txBody>
          <a:bodyPr/>
          <a:lstStyle/>
          <a:p>
            <a:r>
              <a:rPr lang="en-IN" dirty="0" err="1"/>
              <a:t>sed</a:t>
            </a:r>
            <a:r>
              <a:rPr lang="en-IN" dirty="0"/>
              <a:t> Example</a:t>
            </a:r>
          </a:p>
        </p:txBody>
      </p:sp>
      <p:sp>
        <p:nvSpPr>
          <p:cNvPr id="3" name="Content Placeholder 2">
            <a:extLst>
              <a:ext uri="{FF2B5EF4-FFF2-40B4-BE49-F238E27FC236}">
                <a16:creationId xmlns:a16="http://schemas.microsoft.com/office/drawing/2014/main" id="{E44ECF89-EA67-86EC-993A-1A4707C59CE9}"/>
              </a:ext>
            </a:extLst>
          </p:cNvPr>
          <p:cNvSpPr>
            <a:spLocks noGrp="1"/>
          </p:cNvSpPr>
          <p:nvPr>
            <p:ph idx="1"/>
          </p:nvPr>
        </p:nvSpPr>
        <p:spPr/>
        <p:txBody>
          <a:bodyPr/>
          <a:lstStyle/>
          <a:p>
            <a:r>
              <a:rPr lang="en-US" b="1" dirty="0"/>
              <a:t>echo "This is a test" | sed 's/test/big test/’</a:t>
            </a:r>
          </a:p>
          <a:p>
            <a:r>
              <a:rPr lang="en-US" dirty="0"/>
              <a:t>The echo command sends “This is a test” into sed using pipe symbol</a:t>
            </a:r>
          </a:p>
          <a:p>
            <a:r>
              <a:rPr lang="en-US" dirty="0"/>
              <a:t>The simple substitution rule (s = substitute) is applied</a:t>
            </a:r>
          </a:p>
          <a:p>
            <a:r>
              <a:rPr lang="en-US" dirty="0"/>
              <a:t>sed searches the input text for an occurrence of the first string (test) and replaces with the second (big test)</a:t>
            </a:r>
          </a:p>
          <a:p>
            <a:r>
              <a:rPr lang="en-US" dirty="0"/>
              <a:t>Output will be sent to the terminal window</a:t>
            </a:r>
          </a:p>
          <a:p>
            <a:endParaRPr lang="en-IN" dirty="0"/>
          </a:p>
        </p:txBody>
      </p:sp>
    </p:spTree>
    <p:extLst>
      <p:ext uri="{BB962C8B-B14F-4D97-AF65-F5344CB8AC3E}">
        <p14:creationId xmlns:p14="http://schemas.microsoft.com/office/powerpoint/2010/main" val="2898648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4B83-0281-C50A-B014-41E2B60A6F2B}"/>
              </a:ext>
            </a:extLst>
          </p:cNvPr>
          <p:cNvSpPr>
            <a:spLocks noGrp="1"/>
          </p:cNvSpPr>
          <p:nvPr>
            <p:ph type="title"/>
          </p:nvPr>
        </p:nvSpPr>
        <p:spPr/>
        <p:txBody>
          <a:bodyPr/>
          <a:lstStyle/>
          <a:p>
            <a:r>
              <a:rPr lang="en-IN" dirty="0" err="1"/>
              <a:t>sed</a:t>
            </a:r>
            <a:r>
              <a:rPr lang="en-IN" dirty="0"/>
              <a:t> Examples</a:t>
            </a:r>
          </a:p>
        </p:txBody>
      </p:sp>
      <p:sp>
        <p:nvSpPr>
          <p:cNvPr id="3" name="Content Placeholder 2">
            <a:extLst>
              <a:ext uri="{FF2B5EF4-FFF2-40B4-BE49-F238E27FC236}">
                <a16:creationId xmlns:a16="http://schemas.microsoft.com/office/drawing/2014/main" id="{0C2020EF-16D2-BB2F-439F-AD39F0C5616F}"/>
              </a:ext>
            </a:extLst>
          </p:cNvPr>
          <p:cNvSpPr>
            <a:spLocks noGrp="1"/>
          </p:cNvSpPr>
          <p:nvPr>
            <p:ph idx="1"/>
          </p:nvPr>
        </p:nvSpPr>
        <p:spPr/>
        <p:txBody>
          <a:bodyPr>
            <a:normAutofit fontScale="92500" lnSpcReduction="10000"/>
          </a:bodyPr>
          <a:lstStyle/>
          <a:p>
            <a:r>
              <a:rPr lang="en-US" dirty="0"/>
              <a:t>Create python.txt</a:t>
            </a:r>
          </a:p>
          <a:p>
            <a:pPr lvl="1"/>
            <a:r>
              <a:rPr lang="en-US" dirty="0"/>
              <a:t>Python is a very popular language.</a:t>
            </a:r>
          </a:p>
          <a:p>
            <a:pPr lvl="1"/>
            <a:r>
              <a:rPr lang="en-US" dirty="0"/>
              <a:t>Python is easy to use. Python is easy to learn.</a:t>
            </a:r>
          </a:p>
          <a:p>
            <a:pPr lvl="1"/>
            <a:r>
              <a:rPr lang="en-US" dirty="0"/>
              <a:t>Python is a cross-platform language</a:t>
            </a:r>
          </a:p>
          <a:p>
            <a:r>
              <a:rPr lang="en-US" dirty="0"/>
              <a:t>sed '2 s/Python/</a:t>
            </a:r>
            <a:r>
              <a:rPr lang="en-US" dirty="0" err="1"/>
              <a:t>perl</a:t>
            </a:r>
            <a:r>
              <a:rPr lang="en-US" dirty="0"/>
              <a:t>/g' python.txt → Replacement in the second line, g means all the instances in that line (here, 2)</a:t>
            </a:r>
          </a:p>
          <a:p>
            <a:r>
              <a:rPr lang="en-US" dirty="0"/>
              <a:t>sed 's/Python/</a:t>
            </a:r>
            <a:r>
              <a:rPr lang="en-US" dirty="0" err="1"/>
              <a:t>perl</a:t>
            </a:r>
            <a:r>
              <a:rPr lang="en-US" dirty="0"/>
              <a:t>/g2' python.txt → Replace the second occurrence on every line, wherever there is a match</a:t>
            </a:r>
          </a:p>
          <a:p>
            <a:r>
              <a:rPr lang="en-US" dirty="0"/>
              <a:t>sed '1 s/Python/</a:t>
            </a:r>
            <a:r>
              <a:rPr lang="en-US" dirty="0" err="1"/>
              <a:t>perl</a:t>
            </a:r>
            <a:r>
              <a:rPr lang="en-US" dirty="0"/>
              <a:t>/' python.txt → Replace the first occurrence on the first line</a:t>
            </a:r>
          </a:p>
          <a:p>
            <a:r>
              <a:rPr lang="en-US" dirty="0"/>
              <a:t>sed '$s/Python/Bash/' python.txt → Replace the last line’s first occurrence</a:t>
            </a:r>
          </a:p>
        </p:txBody>
      </p:sp>
      <p:sp>
        <p:nvSpPr>
          <p:cNvPr id="4" name="Speech Bubble: Rectangle 3">
            <a:extLst>
              <a:ext uri="{FF2B5EF4-FFF2-40B4-BE49-F238E27FC236}">
                <a16:creationId xmlns:a16="http://schemas.microsoft.com/office/drawing/2014/main" id="{2B049DC7-D19E-02E5-E25D-46959D46E1A3}"/>
              </a:ext>
            </a:extLst>
          </p:cNvPr>
          <p:cNvSpPr/>
          <p:nvPr/>
        </p:nvSpPr>
        <p:spPr>
          <a:xfrm>
            <a:off x="7859730" y="365125"/>
            <a:ext cx="3123344" cy="1325563"/>
          </a:xfrm>
          <a:prstGeom prst="wedgeRectCallout">
            <a:avLst>
              <a:gd name="adj1" fmla="val -78331"/>
              <a:gd name="adj2" fmla="val 1472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Note: File contents are not changed, only output is changed.</a:t>
            </a:r>
          </a:p>
        </p:txBody>
      </p:sp>
    </p:spTree>
    <p:extLst>
      <p:ext uri="{BB962C8B-B14F-4D97-AF65-F5344CB8AC3E}">
        <p14:creationId xmlns:p14="http://schemas.microsoft.com/office/powerpoint/2010/main" val="1500426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B75FA-D8DF-3FF3-A497-3A56E2D8625A}"/>
              </a:ext>
            </a:extLst>
          </p:cNvPr>
          <p:cNvSpPr>
            <a:spLocks noGrp="1"/>
          </p:cNvSpPr>
          <p:nvPr>
            <p:ph type="title"/>
          </p:nvPr>
        </p:nvSpPr>
        <p:spPr/>
        <p:txBody>
          <a:bodyPr/>
          <a:lstStyle/>
          <a:p>
            <a:r>
              <a:rPr lang="en-IN" dirty="0" err="1"/>
              <a:t>sed</a:t>
            </a:r>
            <a:r>
              <a:rPr lang="en-IN" dirty="0"/>
              <a:t> and Delete</a:t>
            </a:r>
          </a:p>
        </p:txBody>
      </p:sp>
      <p:sp>
        <p:nvSpPr>
          <p:cNvPr id="3" name="Content Placeholder 2">
            <a:extLst>
              <a:ext uri="{FF2B5EF4-FFF2-40B4-BE49-F238E27FC236}">
                <a16:creationId xmlns:a16="http://schemas.microsoft.com/office/drawing/2014/main" id="{1E99AC1F-4115-A14D-94FB-F9C42B001F6D}"/>
              </a:ext>
            </a:extLst>
          </p:cNvPr>
          <p:cNvSpPr>
            <a:spLocks noGrp="1"/>
          </p:cNvSpPr>
          <p:nvPr>
            <p:ph idx="1"/>
          </p:nvPr>
        </p:nvSpPr>
        <p:spPr/>
        <p:txBody>
          <a:bodyPr/>
          <a:lstStyle/>
          <a:p>
            <a:r>
              <a:rPr lang="en-IN" dirty="0"/>
              <a:t>Create os.txt</a:t>
            </a:r>
          </a:p>
          <a:p>
            <a:pPr lvl="1"/>
            <a:r>
              <a:rPr lang="en-IN" dirty="0"/>
              <a:t>Windows</a:t>
            </a:r>
          </a:p>
          <a:p>
            <a:pPr lvl="1"/>
            <a:r>
              <a:rPr lang="en-IN" dirty="0"/>
              <a:t>Linux</a:t>
            </a:r>
          </a:p>
          <a:p>
            <a:pPr lvl="1"/>
            <a:r>
              <a:rPr lang="en-IN" dirty="0"/>
              <a:t>Android</a:t>
            </a:r>
          </a:p>
          <a:p>
            <a:pPr lvl="1"/>
            <a:r>
              <a:rPr lang="en-IN" dirty="0"/>
              <a:t>OS</a:t>
            </a:r>
          </a:p>
          <a:p>
            <a:r>
              <a:rPr lang="en-IN" dirty="0" err="1"/>
              <a:t>sed</a:t>
            </a:r>
            <a:r>
              <a:rPr lang="en-IN" dirty="0"/>
              <a:t> '/OS/d' os.txt → Delete lines containing the word OS</a:t>
            </a:r>
          </a:p>
          <a:p>
            <a:r>
              <a:rPr lang="en-IN" dirty="0" err="1"/>
              <a:t>sed</a:t>
            </a:r>
            <a:r>
              <a:rPr lang="en-IN" dirty="0"/>
              <a:t> '/Linux/,+2d' os.txt → Delete line containing the word Linux and next two lines</a:t>
            </a:r>
          </a:p>
        </p:txBody>
      </p:sp>
    </p:spTree>
    <p:extLst>
      <p:ext uri="{BB962C8B-B14F-4D97-AF65-F5344CB8AC3E}">
        <p14:creationId xmlns:p14="http://schemas.microsoft.com/office/powerpoint/2010/main" val="2062737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8C1F1-D935-A6F4-5A7D-92AB85CB9F22}"/>
              </a:ext>
            </a:extLst>
          </p:cNvPr>
          <p:cNvSpPr>
            <a:spLocks noGrp="1"/>
          </p:cNvSpPr>
          <p:nvPr>
            <p:ph type="title"/>
          </p:nvPr>
        </p:nvSpPr>
        <p:spPr/>
        <p:txBody>
          <a:bodyPr/>
          <a:lstStyle/>
          <a:p>
            <a:r>
              <a:rPr lang="en-IN" dirty="0"/>
              <a:t>Past Lab Exam Question</a:t>
            </a:r>
          </a:p>
        </p:txBody>
      </p:sp>
      <p:sp>
        <p:nvSpPr>
          <p:cNvPr id="3" name="Content Placeholder 2">
            <a:extLst>
              <a:ext uri="{FF2B5EF4-FFF2-40B4-BE49-F238E27FC236}">
                <a16:creationId xmlns:a16="http://schemas.microsoft.com/office/drawing/2014/main" id="{920EFC9A-2047-70E8-CAC7-00F56D67C70E}"/>
              </a:ext>
            </a:extLst>
          </p:cNvPr>
          <p:cNvSpPr>
            <a:spLocks noGrp="1"/>
          </p:cNvSpPr>
          <p:nvPr>
            <p:ph idx="1"/>
          </p:nvPr>
        </p:nvSpPr>
        <p:spPr/>
        <p:txBody>
          <a:bodyPr>
            <a:normAutofit lnSpcReduction="10000"/>
          </a:bodyPr>
          <a:lstStyle/>
          <a:p>
            <a:pPr>
              <a:lnSpc>
                <a:spcPct val="107000"/>
              </a:lnSpc>
              <a:spcAft>
                <a:spcPts val="800"/>
              </a:spcAft>
            </a:pPr>
            <a:r>
              <a:rPr lang="en-US" sz="3200" kern="100" dirty="0">
                <a:effectLst/>
                <a:latin typeface="Calibri" panose="020F0502020204030204" pitchFamily="34" charset="0"/>
                <a:ea typeface="Calibri" panose="020F0502020204030204" pitchFamily="34" charset="0"/>
                <a:cs typeface="Mangal" panose="02040503050203030202" pitchFamily="18" charset="0"/>
              </a:rPr>
              <a:t>Write a bash script to take input string from user.  Print output as follows. </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US" sz="3200" kern="100" dirty="0">
                <a:effectLst/>
                <a:latin typeface="Calibri" panose="020F0502020204030204" pitchFamily="34" charset="0"/>
                <a:ea typeface="Calibri" panose="020F0502020204030204" pitchFamily="34" charset="0"/>
                <a:cs typeface="Mangal" panose="02040503050203030202" pitchFamily="18" charset="0"/>
              </a:rPr>
              <a:t>	a) If all the characters in input string is upper case, print “Input String is in UPPER case”</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US" sz="3200" kern="100" dirty="0">
                <a:effectLst/>
                <a:latin typeface="Calibri" panose="020F0502020204030204" pitchFamily="34" charset="0"/>
                <a:ea typeface="Calibri" panose="020F0502020204030204" pitchFamily="34" charset="0"/>
                <a:cs typeface="Mangal" panose="02040503050203030202" pitchFamily="18" charset="0"/>
              </a:rPr>
              <a:t>	b) If all the characters in input string is lower case, print “Input String is in LOWER case”</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US" sz="3200" kern="100" dirty="0">
                <a:effectLst/>
                <a:latin typeface="Calibri" panose="020F0502020204030204" pitchFamily="34" charset="0"/>
                <a:ea typeface="Calibri" panose="020F0502020204030204" pitchFamily="34" charset="0"/>
                <a:cs typeface="Mangal" panose="02040503050203030202" pitchFamily="18" charset="0"/>
              </a:rPr>
              <a:t>	c) else print “Input String is in MIXED case”</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5938060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7CD74-136A-D1A8-7B07-B7AA422E80E7}"/>
              </a:ext>
            </a:extLst>
          </p:cNvPr>
          <p:cNvSpPr>
            <a:spLocks noGrp="1"/>
          </p:cNvSpPr>
          <p:nvPr>
            <p:ph type="title"/>
          </p:nvPr>
        </p:nvSpPr>
        <p:spPr/>
        <p:txBody>
          <a:bodyPr/>
          <a:lstStyle/>
          <a:p>
            <a:r>
              <a:rPr lang="en-IN" dirty="0" err="1"/>
              <a:t>sed</a:t>
            </a:r>
            <a:r>
              <a:rPr lang="en-IN" dirty="0"/>
              <a:t> and Insert</a:t>
            </a:r>
          </a:p>
        </p:txBody>
      </p:sp>
      <p:sp>
        <p:nvSpPr>
          <p:cNvPr id="3" name="Content Placeholder 2">
            <a:extLst>
              <a:ext uri="{FF2B5EF4-FFF2-40B4-BE49-F238E27FC236}">
                <a16:creationId xmlns:a16="http://schemas.microsoft.com/office/drawing/2014/main" id="{9554F2EC-5C70-289F-51AA-0F5C59DDD93A}"/>
              </a:ext>
            </a:extLst>
          </p:cNvPr>
          <p:cNvSpPr>
            <a:spLocks noGrp="1"/>
          </p:cNvSpPr>
          <p:nvPr>
            <p:ph idx="1"/>
          </p:nvPr>
        </p:nvSpPr>
        <p:spPr/>
        <p:txBody>
          <a:bodyPr/>
          <a:lstStyle/>
          <a:p>
            <a:r>
              <a:rPr lang="en-US" dirty="0"/>
              <a:t>Create </a:t>
            </a:r>
            <a:r>
              <a:rPr lang="en-US" dirty="0" err="1"/>
              <a:t>myfile</a:t>
            </a:r>
            <a:endParaRPr lang="en-US" dirty="0"/>
          </a:p>
          <a:p>
            <a:pPr lvl="1"/>
            <a:r>
              <a:rPr lang="en-US" dirty="0"/>
              <a:t>This is a test and I like this test.</a:t>
            </a:r>
          </a:p>
          <a:p>
            <a:pPr lvl="1"/>
            <a:r>
              <a:rPr lang="en-US" dirty="0"/>
              <a:t>This is the next line of the test script.</a:t>
            </a:r>
          </a:p>
          <a:p>
            <a:r>
              <a:rPr lang="en-US" dirty="0"/>
              <a:t>sed '2i\This is the inserted line.' </a:t>
            </a:r>
            <a:r>
              <a:rPr lang="en-US" dirty="0" err="1"/>
              <a:t>myfile</a:t>
            </a:r>
            <a:r>
              <a:rPr lang="en-US" dirty="0"/>
              <a:t> → Insert a new second line</a:t>
            </a:r>
          </a:p>
          <a:p>
            <a:r>
              <a:rPr lang="en-US" dirty="0"/>
              <a:t>sed '2a\This is the appended line.' </a:t>
            </a:r>
            <a:r>
              <a:rPr lang="en-US" dirty="0" err="1"/>
              <a:t>myfile</a:t>
            </a:r>
            <a:r>
              <a:rPr lang="en-US" dirty="0"/>
              <a:t> → Append a new line (Note the position of the new line)</a:t>
            </a:r>
          </a:p>
          <a:p>
            <a:r>
              <a:rPr lang="en-US" dirty="0" err="1"/>
              <a:t>i</a:t>
            </a:r>
            <a:r>
              <a:rPr lang="en-US" dirty="0"/>
              <a:t> is </a:t>
            </a:r>
            <a:r>
              <a:rPr lang="en-US" i="1" dirty="0"/>
              <a:t>before </a:t>
            </a:r>
            <a:r>
              <a:rPr lang="en-US" dirty="0"/>
              <a:t>and a is </a:t>
            </a:r>
            <a:r>
              <a:rPr lang="en-US" i="1" dirty="0"/>
              <a:t>after</a:t>
            </a:r>
            <a:endParaRPr lang="en-IN" i="1" dirty="0"/>
          </a:p>
        </p:txBody>
      </p:sp>
    </p:spTree>
    <p:extLst>
      <p:ext uri="{BB962C8B-B14F-4D97-AF65-F5344CB8AC3E}">
        <p14:creationId xmlns:p14="http://schemas.microsoft.com/office/powerpoint/2010/main" val="20883481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5756C-3D3A-D7C8-8E79-0FD63F8FBAFC}"/>
              </a:ext>
            </a:extLst>
          </p:cNvPr>
          <p:cNvSpPr>
            <a:spLocks noGrp="1"/>
          </p:cNvSpPr>
          <p:nvPr>
            <p:ph type="title"/>
          </p:nvPr>
        </p:nvSpPr>
        <p:spPr/>
        <p:txBody>
          <a:bodyPr/>
          <a:lstStyle/>
          <a:p>
            <a:r>
              <a:rPr lang="en-IN" dirty="0"/>
              <a:t>View a Range of Lines</a:t>
            </a:r>
          </a:p>
        </p:txBody>
      </p:sp>
      <p:sp>
        <p:nvSpPr>
          <p:cNvPr id="3" name="Content Placeholder 2">
            <a:extLst>
              <a:ext uri="{FF2B5EF4-FFF2-40B4-BE49-F238E27FC236}">
                <a16:creationId xmlns:a16="http://schemas.microsoft.com/office/drawing/2014/main" id="{5A4B6F69-3B21-CACE-95E3-75C097641C0F}"/>
              </a:ext>
            </a:extLst>
          </p:cNvPr>
          <p:cNvSpPr>
            <a:spLocks noGrp="1"/>
          </p:cNvSpPr>
          <p:nvPr>
            <p:ph idx="1"/>
          </p:nvPr>
        </p:nvSpPr>
        <p:spPr/>
        <p:txBody>
          <a:bodyPr>
            <a:normAutofit fontScale="55000" lnSpcReduction="20000"/>
          </a:bodyPr>
          <a:lstStyle/>
          <a:p>
            <a:r>
              <a:rPr lang="en-IN" dirty="0"/>
              <a:t>Create sedtest.txt</a:t>
            </a:r>
          </a:p>
          <a:p>
            <a:r>
              <a:rPr lang="en-US" dirty="0"/>
              <a:t>This is a demo text file.</a:t>
            </a:r>
          </a:p>
          <a:p>
            <a:r>
              <a:rPr lang="en-US" dirty="0"/>
              <a:t>It is an amazing file that will help us all.</a:t>
            </a:r>
          </a:p>
          <a:p>
            <a:r>
              <a:rPr lang="en-US" dirty="0"/>
              <a:t>The sed command is also great for stream editing.</a:t>
            </a:r>
          </a:p>
          <a:p>
            <a:r>
              <a:rPr lang="en-US" dirty="0"/>
              <a:t>Want to learn how to use the command?</a:t>
            </a:r>
          </a:p>
          <a:p>
            <a:r>
              <a:rPr lang="en-US" dirty="0"/>
              <a:t>This is another line in the file.</a:t>
            </a:r>
          </a:p>
          <a:p>
            <a:r>
              <a:rPr lang="en-US" dirty="0"/>
              <a:t>This is the third general line in the file.</a:t>
            </a:r>
          </a:p>
          <a:p>
            <a:r>
              <a:rPr lang="en-US" dirty="0"/>
              <a:t>This file is named as </a:t>
            </a:r>
            <a:r>
              <a:rPr lang="en-US" dirty="0" err="1"/>
              <a:t>textfile</a:t>
            </a:r>
            <a:r>
              <a:rPr lang="en-US" dirty="0"/>
              <a:t>.</a:t>
            </a:r>
          </a:p>
          <a:p>
            <a:r>
              <a:rPr lang="en-US" dirty="0"/>
              <a:t>This is a apple.</a:t>
            </a:r>
          </a:p>
          <a:p>
            <a:r>
              <a:rPr lang="en-US" dirty="0"/>
              <a:t>This is a orange.</a:t>
            </a:r>
          </a:p>
          <a:p>
            <a:endParaRPr lang="en-US" dirty="0"/>
          </a:p>
          <a:p>
            <a:r>
              <a:rPr lang="pt-BR" b="1" dirty="0"/>
              <a:t>sed -n '3,5p' sedtest.txt</a:t>
            </a:r>
            <a:r>
              <a:rPr lang="pt-BR" dirty="0"/>
              <a:t> =&gt; Display lines between 3 and 5</a:t>
            </a:r>
          </a:p>
          <a:p>
            <a:r>
              <a:rPr lang="pt-BR" b="1" dirty="0"/>
              <a:t>sed  '3,5p' sedtest.txt</a:t>
            </a:r>
            <a:r>
              <a:rPr lang="pt-BR" dirty="0"/>
              <a:t> =&gt; Display lines between 3 and 5</a:t>
            </a:r>
          </a:p>
          <a:p>
            <a:r>
              <a:rPr lang="pt-BR" b="1" dirty="0"/>
              <a:t>sed  ‘3,5d' sedtest.txt</a:t>
            </a:r>
            <a:r>
              <a:rPr lang="pt-BR" dirty="0"/>
              <a:t> =&gt; Display lines other than between 3 and 5</a:t>
            </a:r>
          </a:p>
          <a:p>
            <a:endParaRPr lang="en-IN" b="1" dirty="0"/>
          </a:p>
        </p:txBody>
      </p:sp>
      <p:sp>
        <p:nvSpPr>
          <p:cNvPr id="4" name="TextBox 3">
            <a:extLst>
              <a:ext uri="{FF2B5EF4-FFF2-40B4-BE49-F238E27FC236}">
                <a16:creationId xmlns:a16="http://schemas.microsoft.com/office/drawing/2014/main" id="{2F06704D-7678-A7B7-0027-4E983FCE742D}"/>
              </a:ext>
            </a:extLst>
          </p:cNvPr>
          <p:cNvSpPr txBox="1"/>
          <p:nvPr/>
        </p:nvSpPr>
        <p:spPr>
          <a:xfrm>
            <a:off x="7068622" y="3504585"/>
            <a:ext cx="4161033" cy="2308324"/>
          </a:xfrm>
          <a:prstGeom prst="rect">
            <a:avLst/>
          </a:prstGeom>
          <a:solidFill>
            <a:schemeClr val="accent2">
              <a:lumMod val="50000"/>
            </a:schemeClr>
          </a:solidFill>
        </p:spPr>
        <p:txBody>
          <a:bodyPr wrap="square" rtlCol="0">
            <a:spAutoFit/>
          </a:bodyPr>
          <a:lstStyle/>
          <a:p>
            <a:r>
              <a:rPr lang="en-US" dirty="0"/>
              <a:t>The -n flag prevents sed from displaying the pattern space at the end of each cycle. </a:t>
            </a:r>
          </a:p>
          <a:p>
            <a:r>
              <a:rPr lang="en-US" dirty="0"/>
              <a:t>The p argument stands for print and is used to display the matched lines to the user.</a:t>
            </a:r>
          </a:p>
          <a:p>
            <a:r>
              <a:rPr lang="en-US" dirty="0"/>
              <a:t>The d flag deletes the matched strings from the output and displays the rest of the content.</a:t>
            </a:r>
            <a:endParaRPr lang="en-IN" dirty="0"/>
          </a:p>
        </p:txBody>
      </p:sp>
    </p:spTree>
    <p:extLst>
      <p:ext uri="{BB962C8B-B14F-4D97-AF65-F5344CB8AC3E}">
        <p14:creationId xmlns:p14="http://schemas.microsoft.com/office/powerpoint/2010/main" val="3539975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60A91-E7C4-7F63-85DA-7D54F99A40E6}"/>
              </a:ext>
            </a:extLst>
          </p:cNvPr>
          <p:cNvSpPr>
            <a:spLocks noGrp="1"/>
          </p:cNvSpPr>
          <p:nvPr>
            <p:ph type="title"/>
          </p:nvPr>
        </p:nvSpPr>
        <p:spPr/>
        <p:txBody>
          <a:bodyPr/>
          <a:lstStyle/>
          <a:p>
            <a:r>
              <a:rPr lang="en-IN" dirty="0" err="1"/>
              <a:t>sed</a:t>
            </a:r>
            <a:r>
              <a:rPr lang="en-IN" dirty="0"/>
              <a:t> | More Examples</a:t>
            </a:r>
          </a:p>
        </p:txBody>
      </p:sp>
      <p:sp>
        <p:nvSpPr>
          <p:cNvPr id="3" name="Content Placeholder 2">
            <a:extLst>
              <a:ext uri="{FF2B5EF4-FFF2-40B4-BE49-F238E27FC236}">
                <a16:creationId xmlns:a16="http://schemas.microsoft.com/office/drawing/2014/main" id="{44D3A875-152A-D063-E9A0-16CEC9791758}"/>
              </a:ext>
            </a:extLst>
          </p:cNvPr>
          <p:cNvSpPr>
            <a:spLocks noGrp="1"/>
          </p:cNvSpPr>
          <p:nvPr>
            <p:ph idx="1"/>
          </p:nvPr>
        </p:nvSpPr>
        <p:spPr/>
        <p:txBody>
          <a:bodyPr/>
          <a:lstStyle/>
          <a:p>
            <a:r>
              <a:rPr lang="pt-BR" dirty="0"/>
              <a:t>sed -n -e '1,2p' -e '5,6p' sedtest.txt  =&gt; Display non-consecutive lines</a:t>
            </a:r>
          </a:p>
          <a:p>
            <a:r>
              <a:rPr lang="en-US" dirty="0"/>
              <a:t>The -e flag helps in executing multiple actions using a single command.</a:t>
            </a:r>
            <a:endParaRPr lang="pt-BR" dirty="0"/>
          </a:p>
          <a:p>
            <a:endParaRPr lang="pt-BR" dirty="0"/>
          </a:p>
          <a:p>
            <a:r>
              <a:rPr lang="en-US" dirty="0"/>
              <a:t>sed s/</a:t>
            </a:r>
            <a:r>
              <a:rPr lang="en-US" dirty="0" err="1"/>
              <a:t>originalword</a:t>
            </a:r>
            <a:r>
              <a:rPr lang="en-US" dirty="0"/>
              <a:t>/</a:t>
            </a:r>
            <a:r>
              <a:rPr lang="en-US" dirty="0" err="1"/>
              <a:t>replaceword</a:t>
            </a:r>
            <a:r>
              <a:rPr lang="en-US" dirty="0"/>
              <a:t>/g filename  =&gt; Replace something</a:t>
            </a:r>
            <a:endParaRPr lang="pt-BR" dirty="0"/>
          </a:p>
          <a:p>
            <a:r>
              <a:rPr lang="en-US" dirty="0"/>
              <a:t>sed s/amazing/super/g sedtest.txt</a:t>
            </a:r>
          </a:p>
          <a:p>
            <a:r>
              <a:rPr lang="en-US" dirty="0"/>
              <a:t>The s argument denotes substitution and the g command is used to replace the matched content with the specified replacement content.</a:t>
            </a:r>
            <a:endParaRPr lang="pt-BR" dirty="0"/>
          </a:p>
          <a:p>
            <a:endParaRPr lang="en-IN" dirty="0"/>
          </a:p>
        </p:txBody>
      </p:sp>
    </p:spTree>
    <p:extLst>
      <p:ext uri="{BB962C8B-B14F-4D97-AF65-F5344CB8AC3E}">
        <p14:creationId xmlns:p14="http://schemas.microsoft.com/office/powerpoint/2010/main" val="10331486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FFCC7-3FD2-29E0-FC3A-BD677F1CA697}"/>
              </a:ext>
            </a:extLst>
          </p:cNvPr>
          <p:cNvSpPr>
            <a:spLocks noGrp="1"/>
          </p:cNvSpPr>
          <p:nvPr>
            <p:ph type="title"/>
          </p:nvPr>
        </p:nvSpPr>
        <p:spPr/>
        <p:txBody>
          <a:bodyPr/>
          <a:lstStyle/>
          <a:p>
            <a:r>
              <a:rPr lang="en-IN" dirty="0" err="1"/>
              <a:t>sed</a:t>
            </a:r>
            <a:r>
              <a:rPr lang="en-IN" dirty="0"/>
              <a:t> | More Examples</a:t>
            </a:r>
          </a:p>
        </p:txBody>
      </p:sp>
      <p:sp>
        <p:nvSpPr>
          <p:cNvPr id="3" name="Content Placeholder 2">
            <a:extLst>
              <a:ext uri="{FF2B5EF4-FFF2-40B4-BE49-F238E27FC236}">
                <a16:creationId xmlns:a16="http://schemas.microsoft.com/office/drawing/2014/main" id="{5D6FBC32-3CE4-647C-D327-61321BAE8F41}"/>
              </a:ext>
            </a:extLst>
          </p:cNvPr>
          <p:cNvSpPr>
            <a:spLocks noGrp="1"/>
          </p:cNvSpPr>
          <p:nvPr>
            <p:ph idx="1"/>
          </p:nvPr>
        </p:nvSpPr>
        <p:spPr/>
        <p:txBody>
          <a:bodyPr/>
          <a:lstStyle/>
          <a:p>
            <a:r>
              <a:rPr lang="en-US" dirty="0"/>
              <a:t>sed '2,5s/This/That/g’ sedtest.txt =&gt; Substitute words in a range of lines (2 to 5 in this example)</a:t>
            </a:r>
          </a:p>
          <a:p>
            <a:r>
              <a:rPr lang="en-US" dirty="0"/>
              <a:t>sed 's/amazing/super/</a:t>
            </a:r>
            <a:r>
              <a:rPr lang="en-US" dirty="0" err="1"/>
              <a:t>g;s</a:t>
            </a:r>
            <a:r>
              <a:rPr lang="en-US" dirty="0"/>
              <a:t>/command/utility/</a:t>
            </a:r>
            <a:r>
              <a:rPr lang="en-US" dirty="0" err="1"/>
              <a:t>gi</a:t>
            </a:r>
            <a:r>
              <a:rPr lang="en-US" dirty="0"/>
              <a:t>' textfile.txt  =&gt; Multiple substitutions</a:t>
            </a:r>
          </a:p>
          <a:p>
            <a:endParaRPr lang="en-US" dirty="0"/>
          </a:p>
          <a:p>
            <a:r>
              <a:rPr lang="en-IN" dirty="0" err="1"/>
              <a:t>sed</a:t>
            </a:r>
            <a:r>
              <a:rPr lang="en-IN" dirty="0"/>
              <a:t> -e '/orange/ s/a/an/g’ sedtest.txt</a:t>
            </a:r>
            <a:endParaRPr lang="en-US" dirty="0"/>
          </a:p>
          <a:p>
            <a:r>
              <a:rPr lang="en-US" dirty="0"/>
              <a:t>Replace the word a with an if the word orange is present in the line</a:t>
            </a:r>
            <a:endParaRPr lang="en-IN" dirty="0"/>
          </a:p>
        </p:txBody>
      </p:sp>
    </p:spTree>
    <p:extLst>
      <p:ext uri="{BB962C8B-B14F-4D97-AF65-F5344CB8AC3E}">
        <p14:creationId xmlns:p14="http://schemas.microsoft.com/office/powerpoint/2010/main" val="2246092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99A72-92DE-274E-3AD5-2CE5D9E6AC0D}"/>
              </a:ext>
            </a:extLst>
          </p:cNvPr>
          <p:cNvSpPr>
            <a:spLocks noGrp="1"/>
          </p:cNvSpPr>
          <p:nvPr>
            <p:ph type="title"/>
          </p:nvPr>
        </p:nvSpPr>
        <p:spPr/>
        <p:txBody>
          <a:bodyPr/>
          <a:lstStyle/>
          <a:p>
            <a:r>
              <a:rPr lang="en-IN" dirty="0"/>
              <a:t>Adding Users</a:t>
            </a:r>
          </a:p>
        </p:txBody>
      </p:sp>
      <p:sp>
        <p:nvSpPr>
          <p:cNvPr id="3" name="Content Placeholder 2">
            <a:extLst>
              <a:ext uri="{FF2B5EF4-FFF2-40B4-BE49-F238E27FC236}">
                <a16:creationId xmlns:a16="http://schemas.microsoft.com/office/drawing/2014/main" id="{3BB94F17-3A5E-56EB-2A27-76606AB432CF}"/>
              </a:ext>
            </a:extLst>
          </p:cNvPr>
          <p:cNvSpPr>
            <a:spLocks noGrp="1"/>
          </p:cNvSpPr>
          <p:nvPr>
            <p:ph idx="1"/>
          </p:nvPr>
        </p:nvSpPr>
        <p:spPr/>
        <p:txBody>
          <a:bodyPr>
            <a:normAutofit fontScale="92500"/>
          </a:bodyPr>
          <a:lstStyle/>
          <a:p>
            <a:r>
              <a:rPr lang="en-IN" dirty="0"/>
              <a:t>The </a:t>
            </a:r>
            <a:r>
              <a:rPr lang="en-IN" b="1" dirty="0" err="1"/>
              <a:t>useradd</a:t>
            </a:r>
            <a:r>
              <a:rPr lang="en-IN" dirty="0"/>
              <a:t> </a:t>
            </a:r>
            <a:r>
              <a:rPr lang="en-IN" b="1" dirty="0"/>
              <a:t> </a:t>
            </a:r>
            <a:r>
              <a:rPr lang="en-IN" dirty="0"/>
              <a:t>and </a:t>
            </a:r>
            <a:r>
              <a:rPr lang="en-IN" b="1" dirty="0" err="1"/>
              <a:t>adduser</a:t>
            </a:r>
            <a:r>
              <a:rPr lang="en-IN" dirty="0"/>
              <a:t> command</a:t>
            </a:r>
          </a:p>
          <a:p>
            <a:r>
              <a:rPr lang="en-US" dirty="0"/>
              <a:t>Example: </a:t>
            </a:r>
            <a:r>
              <a:rPr lang="en-US" b="1" dirty="0" err="1"/>
              <a:t>sudo</a:t>
            </a:r>
            <a:r>
              <a:rPr lang="en-US" b="1" dirty="0"/>
              <a:t> </a:t>
            </a:r>
            <a:r>
              <a:rPr lang="en-US" b="1" dirty="0" err="1"/>
              <a:t>useradd</a:t>
            </a:r>
            <a:r>
              <a:rPr lang="en-US" b="1" dirty="0"/>
              <a:t> </a:t>
            </a:r>
            <a:r>
              <a:rPr lang="en-US" b="1" dirty="0" err="1"/>
              <a:t>cdac</a:t>
            </a:r>
            <a:endParaRPr lang="en-US" dirty="0"/>
          </a:p>
          <a:p>
            <a:r>
              <a:rPr lang="en-US" dirty="0"/>
              <a:t>To allow the new user to login, we must set a password for the new user</a:t>
            </a:r>
          </a:p>
          <a:p>
            <a:r>
              <a:rPr lang="en-US" dirty="0"/>
              <a:t>Example: </a:t>
            </a:r>
            <a:r>
              <a:rPr lang="en-US" b="1" dirty="0" err="1"/>
              <a:t>sudo</a:t>
            </a:r>
            <a:r>
              <a:rPr lang="en-US" b="1" dirty="0"/>
              <a:t> passwd </a:t>
            </a:r>
            <a:r>
              <a:rPr lang="en-US" b="1" dirty="0" err="1"/>
              <a:t>cdac</a:t>
            </a:r>
            <a:endParaRPr lang="en-US" b="1" dirty="0"/>
          </a:p>
          <a:p>
            <a:r>
              <a:rPr lang="en-US" dirty="0"/>
              <a:t>On some Linux distributions, the new user’s home directory is not automatically created, in which case, we need to use the following syntax</a:t>
            </a:r>
          </a:p>
          <a:p>
            <a:r>
              <a:rPr lang="en-US" b="1" dirty="0" err="1"/>
              <a:t>sudo</a:t>
            </a:r>
            <a:r>
              <a:rPr lang="en-US" b="1" dirty="0"/>
              <a:t> </a:t>
            </a:r>
            <a:r>
              <a:rPr lang="en-US" b="1" dirty="0" err="1"/>
              <a:t>useradd</a:t>
            </a:r>
            <a:r>
              <a:rPr lang="en-US" b="1" dirty="0"/>
              <a:t> -m </a:t>
            </a:r>
            <a:r>
              <a:rPr lang="en-US" b="1" dirty="0" err="1"/>
              <a:t>cdac</a:t>
            </a:r>
            <a:endParaRPr lang="en-US" dirty="0"/>
          </a:p>
          <a:p>
            <a:r>
              <a:rPr lang="en-US" dirty="0"/>
              <a:t>On Ubuntu, we can use a different command: </a:t>
            </a:r>
            <a:r>
              <a:rPr lang="en-US" b="1" dirty="0" err="1"/>
              <a:t>sudo</a:t>
            </a:r>
            <a:r>
              <a:rPr lang="en-US" b="1" dirty="0"/>
              <a:t> </a:t>
            </a:r>
            <a:r>
              <a:rPr lang="en-US" b="1" dirty="0" err="1"/>
              <a:t>adduser</a:t>
            </a:r>
            <a:r>
              <a:rPr lang="en-US" b="1" dirty="0"/>
              <a:t> </a:t>
            </a:r>
            <a:r>
              <a:rPr lang="en-US" b="1" dirty="0" err="1"/>
              <a:t>cdac</a:t>
            </a:r>
            <a:r>
              <a:rPr lang="en-US" dirty="0"/>
              <a:t> and to give the user admin privileges, </a:t>
            </a:r>
            <a:r>
              <a:rPr lang="en-US" b="1" dirty="0" err="1"/>
              <a:t>sudo</a:t>
            </a:r>
            <a:r>
              <a:rPr lang="en-US" b="1" dirty="0"/>
              <a:t> </a:t>
            </a:r>
            <a:r>
              <a:rPr lang="en-US" b="1" dirty="0" err="1"/>
              <a:t>usermod</a:t>
            </a:r>
            <a:r>
              <a:rPr lang="en-US" b="1" dirty="0"/>
              <a:t> -</a:t>
            </a:r>
            <a:r>
              <a:rPr lang="en-US" b="1" dirty="0" err="1"/>
              <a:t>aG</a:t>
            </a:r>
            <a:r>
              <a:rPr lang="en-US" b="1" dirty="0"/>
              <a:t> </a:t>
            </a:r>
            <a:r>
              <a:rPr lang="en-US" b="1" dirty="0" err="1"/>
              <a:t>sudo</a:t>
            </a:r>
            <a:r>
              <a:rPr lang="en-US" b="1" dirty="0"/>
              <a:t> </a:t>
            </a:r>
            <a:r>
              <a:rPr lang="en-US" b="1" dirty="0" err="1"/>
              <a:t>cdac</a:t>
            </a:r>
            <a:endParaRPr lang="en-US" b="1" dirty="0"/>
          </a:p>
          <a:p>
            <a:endParaRPr lang="en-US" dirty="0"/>
          </a:p>
          <a:p>
            <a:endParaRPr lang="en-US" dirty="0"/>
          </a:p>
          <a:p>
            <a:endParaRPr lang="en-IN" dirty="0"/>
          </a:p>
        </p:txBody>
      </p:sp>
    </p:spTree>
    <p:extLst>
      <p:ext uri="{BB962C8B-B14F-4D97-AF65-F5344CB8AC3E}">
        <p14:creationId xmlns:p14="http://schemas.microsoft.com/office/powerpoint/2010/main" val="1600130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99A72-92DE-274E-3AD5-2CE5D9E6AC0D}"/>
              </a:ext>
            </a:extLst>
          </p:cNvPr>
          <p:cNvSpPr>
            <a:spLocks noGrp="1"/>
          </p:cNvSpPr>
          <p:nvPr>
            <p:ph type="title"/>
          </p:nvPr>
        </p:nvSpPr>
        <p:spPr/>
        <p:txBody>
          <a:bodyPr/>
          <a:lstStyle/>
          <a:p>
            <a:r>
              <a:rPr lang="en-IN" dirty="0"/>
              <a:t>Removing Users</a:t>
            </a:r>
          </a:p>
        </p:txBody>
      </p:sp>
      <p:sp>
        <p:nvSpPr>
          <p:cNvPr id="3" name="Content Placeholder 2">
            <a:extLst>
              <a:ext uri="{FF2B5EF4-FFF2-40B4-BE49-F238E27FC236}">
                <a16:creationId xmlns:a16="http://schemas.microsoft.com/office/drawing/2014/main" id="{3BB94F17-3A5E-56EB-2A27-76606AB432CF}"/>
              </a:ext>
            </a:extLst>
          </p:cNvPr>
          <p:cNvSpPr>
            <a:spLocks noGrp="1"/>
          </p:cNvSpPr>
          <p:nvPr>
            <p:ph idx="1"/>
          </p:nvPr>
        </p:nvSpPr>
        <p:spPr/>
        <p:txBody>
          <a:bodyPr>
            <a:normAutofit/>
          </a:bodyPr>
          <a:lstStyle/>
          <a:p>
            <a:r>
              <a:rPr lang="en-IN" dirty="0"/>
              <a:t>The </a:t>
            </a:r>
            <a:r>
              <a:rPr lang="en-IN" b="1" dirty="0" err="1"/>
              <a:t>userdel</a:t>
            </a:r>
            <a:r>
              <a:rPr lang="en-IN" dirty="0"/>
              <a:t> </a:t>
            </a:r>
            <a:r>
              <a:rPr lang="en-IN" b="1" dirty="0"/>
              <a:t> </a:t>
            </a:r>
            <a:r>
              <a:rPr lang="en-IN" dirty="0"/>
              <a:t>and </a:t>
            </a:r>
            <a:r>
              <a:rPr lang="en-IN" b="1" dirty="0" err="1"/>
              <a:t>deluser</a:t>
            </a:r>
            <a:r>
              <a:rPr lang="en-IN" dirty="0"/>
              <a:t> command</a:t>
            </a:r>
          </a:p>
          <a:p>
            <a:r>
              <a:rPr lang="en-US" dirty="0"/>
              <a:t>Example: </a:t>
            </a:r>
            <a:r>
              <a:rPr lang="en-US" b="1" dirty="0" err="1"/>
              <a:t>sudo</a:t>
            </a:r>
            <a:r>
              <a:rPr lang="en-US" b="1" dirty="0"/>
              <a:t> </a:t>
            </a:r>
            <a:r>
              <a:rPr lang="en-US" b="1" dirty="0" err="1"/>
              <a:t>deluser</a:t>
            </a:r>
            <a:r>
              <a:rPr lang="en-US" b="1" dirty="0"/>
              <a:t> </a:t>
            </a:r>
            <a:r>
              <a:rPr lang="en-US" b="1" dirty="0" err="1"/>
              <a:t>cdac</a:t>
            </a:r>
            <a:endParaRPr lang="en-US" dirty="0"/>
          </a:p>
          <a:p>
            <a:r>
              <a:rPr lang="en-US" dirty="0"/>
              <a:t>On Ubuntu, we can use a different command: </a:t>
            </a:r>
            <a:r>
              <a:rPr lang="en-US" b="1" dirty="0" err="1"/>
              <a:t>sudo</a:t>
            </a:r>
            <a:r>
              <a:rPr lang="en-US" b="1" dirty="0"/>
              <a:t> </a:t>
            </a:r>
            <a:r>
              <a:rPr lang="en-US" b="1" dirty="0" err="1"/>
              <a:t>userdel</a:t>
            </a:r>
            <a:r>
              <a:rPr lang="en-US" b="1" dirty="0"/>
              <a:t> </a:t>
            </a:r>
            <a:r>
              <a:rPr lang="en-US" b="1" dirty="0" err="1"/>
              <a:t>cdac</a:t>
            </a:r>
            <a:endParaRPr lang="en-US" b="1" dirty="0"/>
          </a:p>
          <a:p>
            <a:endParaRPr lang="en-US" dirty="0"/>
          </a:p>
          <a:p>
            <a:endParaRPr lang="en-US" dirty="0"/>
          </a:p>
          <a:p>
            <a:endParaRPr lang="en-IN" dirty="0"/>
          </a:p>
        </p:txBody>
      </p:sp>
    </p:spTree>
    <p:extLst>
      <p:ext uri="{BB962C8B-B14F-4D97-AF65-F5344CB8AC3E}">
        <p14:creationId xmlns:p14="http://schemas.microsoft.com/office/powerpoint/2010/main" val="528974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99A72-92DE-274E-3AD5-2CE5D9E6AC0D}"/>
              </a:ext>
            </a:extLst>
          </p:cNvPr>
          <p:cNvSpPr>
            <a:spLocks noGrp="1"/>
          </p:cNvSpPr>
          <p:nvPr>
            <p:ph type="title"/>
          </p:nvPr>
        </p:nvSpPr>
        <p:spPr/>
        <p:txBody>
          <a:bodyPr/>
          <a:lstStyle/>
          <a:p>
            <a:r>
              <a:rPr lang="en-IN" dirty="0"/>
              <a:t>Changing File Ownership</a:t>
            </a:r>
          </a:p>
        </p:txBody>
      </p:sp>
      <p:sp>
        <p:nvSpPr>
          <p:cNvPr id="3" name="Content Placeholder 2">
            <a:extLst>
              <a:ext uri="{FF2B5EF4-FFF2-40B4-BE49-F238E27FC236}">
                <a16:creationId xmlns:a16="http://schemas.microsoft.com/office/drawing/2014/main" id="{3BB94F17-3A5E-56EB-2A27-76606AB432CF}"/>
              </a:ext>
            </a:extLst>
          </p:cNvPr>
          <p:cNvSpPr>
            <a:spLocks noGrp="1"/>
          </p:cNvSpPr>
          <p:nvPr>
            <p:ph idx="1"/>
          </p:nvPr>
        </p:nvSpPr>
        <p:spPr/>
        <p:txBody>
          <a:bodyPr/>
          <a:lstStyle/>
          <a:p>
            <a:r>
              <a:rPr lang="en-IN" dirty="0"/>
              <a:t>The </a:t>
            </a:r>
            <a:r>
              <a:rPr lang="en-IN" b="1" dirty="0" err="1"/>
              <a:t>chown</a:t>
            </a:r>
            <a:r>
              <a:rPr lang="en-IN" dirty="0"/>
              <a:t> command</a:t>
            </a:r>
          </a:p>
          <a:p>
            <a:r>
              <a:rPr lang="en-US" dirty="0"/>
              <a:t>Change the user and/or group ownership of a given file or directory</a:t>
            </a:r>
          </a:p>
          <a:p>
            <a:r>
              <a:rPr lang="en-US" dirty="0"/>
              <a:t>Example: </a:t>
            </a:r>
            <a:r>
              <a:rPr lang="en-US" b="1" dirty="0" err="1"/>
              <a:t>sudo</a:t>
            </a:r>
            <a:r>
              <a:rPr lang="en-US" b="1" dirty="0"/>
              <a:t> </a:t>
            </a:r>
            <a:r>
              <a:rPr lang="en-US" b="1" dirty="0" err="1"/>
              <a:t>chown</a:t>
            </a:r>
            <a:r>
              <a:rPr lang="en-US" b="1" dirty="0"/>
              <a:t> </a:t>
            </a:r>
            <a:r>
              <a:rPr lang="en-US" b="1" dirty="0" err="1"/>
              <a:t>cdac</a:t>
            </a:r>
            <a:r>
              <a:rPr lang="en-US" b="1" dirty="0"/>
              <a:t> test.txt</a:t>
            </a:r>
            <a:endParaRPr lang="en-US" dirty="0"/>
          </a:p>
          <a:p>
            <a:r>
              <a:rPr lang="en-US" dirty="0"/>
              <a:t>Verify by using the </a:t>
            </a:r>
            <a:r>
              <a:rPr lang="en-US" b="1" dirty="0"/>
              <a:t>ls -l</a:t>
            </a:r>
            <a:r>
              <a:rPr lang="en-US" dirty="0"/>
              <a:t> command</a:t>
            </a:r>
          </a:p>
          <a:p>
            <a:endParaRPr lang="en-IN" dirty="0"/>
          </a:p>
        </p:txBody>
      </p:sp>
    </p:spTree>
    <p:extLst>
      <p:ext uri="{BB962C8B-B14F-4D97-AF65-F5344CB8AC3E}">
        <p14:creationId xmlns:p14="http://schemas.microsoft.com/office/powerpoint/2010/main" val="668113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1AEB5-A8C0-9C68-6E9F-DF6356D22F17}"/>
              </a:ext>
            </a:extLst>
          </p:cNvPr>
          <p:cNvSpPr>
            <a:spLocks noGrp="1"/>
          </p:cNvSpPr>
          <p:nvPr>
            <p:ph type="title"/>
          </p:nvPr>
        </p:nvSpPr>
        <p:spPr/>
        <p:txBody>
          <a:bodyPr/>
          <a:lstStyle/>
          <a:p>
            <a:r>
              <a:rPr lang="en-IN" dirty="0"/>
              <a:t>Counting Number of Lines in a File, etc</a:t>
            </a:r>
          </a:p>
        </p:txBody>
      </p:sp>
      <p:sp>
        <p:nvSpPr>
          <p:cNvPr id="3" name="Content Placeholder 2">
            <a:extLst>
              <a:ext uri="{FF2B5EF4-FFF2-40B4-BE49-F238E27FC236}">
                <a16:creationId xmlns:a16="http://schemas.microsoft.com/office/drawing/2014/main" id="{3F104B76-3CF8-E756-1580-BA2BDC97E898}"/>
              </a:ext>
            </a:extLst>
          </p:cNvPr>
          <p:cNvSpPr>
            <a:spLocks noGrp="1"/>
          </p:cNvSpPr>
          <p:nvPr>
            <p:ph idx="1"/>
          </p:nvPr>
        </p:nvSpPr>
        <p:spPr/>
        <p:txBody>
          <a:bodyPr/>
          <a:lstStyle/>
          <a:p>
            <a:r>
              <a:rPr lang="en-IN" dirty="0"/>
              <a:t>The </a:t>
            </a:r>
            <a:r>
              <a:rPr lang="en-IN" b="1" dirty="0"/>
              <a:t>word count (</a:t>
            </a:r>
            <a:r>
              <a:rPr lang="en-IN" b="1" dirty="0" err="1"/>
              <a:t>wc</a:t>
            </a:r>
            <a:r>
              <a:rPr lang="en-IN" b="1" dirty="0"/>
              <a:t>)</a:t>
            </a:r>
            <a:r>
              <a:rPr lang="en-IN" dirty="0"/>
              <a:t> command</a:t>
            </a:r>
          </a:p>
          <a:p>
            <a:r>
              <a:rPr lang="en-US" dirty="0"/>
              <a:t>Find out number of lines, words, bytes and characters in a file</a:t>
            </a:r>
          </a:p>
          <a:p>
            <a:r>
              <a:rPr lang="en-US" dirty="0"/>
              <a:t>Create two files: state.txt and capital.txt </a:t>
            </a:r>
            <a:endParaRPr lang="en-IN" dirty="0"/>
          </a:p>
        </p:txBody>
      </p:sp>
      <p:sp>
        <p:nvSpPr>
          <p:cNvPr id="4" name="TextBox 3">
            <a:extLst>
              <a:ext uri="{FF2B5EF4-FFF2-40B4-BE49-F238E27FC236}">
                <a16:creationId xmlns:a16="http://schemas.microsoft.com/office/drawing/2014/main" id="{9D0607C4-1390-6631-2A92-A46C8159C770}"/>
              </a:ext>
            </a:extLst>
          </p:cNvPr>
          <p:cNvSpPr txBox="1"/>
          <p:nvPr/>
        </p:nvSpPr>
        <p:spPr>
          <a:xfrm>
            <a:off x="1047964" y="3491325"/>
            <a:ext cx="2969232" cy="1477328"/>
          </a:xfrm>
          <a:prstGeom prst="rect">
            <a:avLst/>
          </a:prstGeom>
          <a:solidFill>
            <a:schemeClr val="accent2">
              <a:lumMod val="20000"/>
              <a:lumOff val="80000"/>
            </a:schemeClr>
          </a:solidFill>
        </p:spPr>
        <p:txBody>
          <a:bodyPr wrap="square" rtlCol="0">
            <a:spAutoFit/>
          </a:bodyPr>
          <a:lstStyle/>
          <a:p>
            <a:r>
              <a:rPr lang="en-IN" dirty="0">
                <a:solidFill>
                  <a:schemeClr val="bg1"/>
                </a:solidFill>
              </a:rPr>
              <a:t>Andhra Pradesh</a:t>
            </a:r>
          </a:p>
          <a:p>
            <a:r>
              <a:rPr lang="en-IN" dirty="0">
                <a:solidFill>
                  <a:schemeClr val="bg1"/>
                </a:solidFill>
              </a:rPr>
              <a:t>Arunachal Pradesh</a:t>
            </a:r>
          </a:p>
          <a:p>
            <a:r>
              <a:rPr lang="en-IN" dirty="0">
                <a:solidFill>
                  <a:schemeClr val="bg1"/>
                </a:solidFill>
              </a:rPr>
              <a:t>Assam</a:t>
            </a:r>
          </a:p>
          <a:p>
            <a:r>
              <a:rPr lang="en-IN" dirty="0">
                <a:solidFill>
                  <a:schemeClr val="bg1"/>
                </a:solidFill>
              </a:rPr>
              <a:t>Bihar</a:t>
            </a:r>
          </a:p>
          <a:p>
            <a:r>
              <a:rPr lang="en-IN" dirty="0">
                <a:solidFill>
                  <a:schemeClr val="bg1"/>
                </a:solidFill>
              </a:rPr>
              <a:t>Chhattisgarh</a:t>
            </a:r>
          </a:p>
        </p:txBody>
      </p:sp>
      <p:sp>
        <p:nvSpPr>
          <p:cNvPr id="5" name="TextBox 4">
            <a:extLst>
              <a:ext uri="{FF2B5EF4-FFF2-40B4-BE49-F238E27FC236}">
                <a16:creationId xmlns:a16="http://schemas.microsoft.com/office/drawing/2014/main" id="{B3FA87F1-4175-1A91-6AAB-6DC56F8BB8D2}"/>
              </a:ext>
            </a:extLst>
          </p:cNvPr>
          <p:cNvSpPr txBox="1"/>
          <p:nvPr/>
        </p:nvSpPr>
        <p:spPr>
          <a:xfrm>
            <a:off x="4716266" y="3491325"/>
            <a:ext cx="2969232" cy="1477328"/>
          </a:xfrm>
          <a:prstGeom prst="rect">
            <a:avLst/>
          </a:prstGeom>
          <a:solidFill>
            <a:schemeClr val="accent2">
              <a:lumMod val="20000"/>
              <a:lumOff val="80000"/>
            </a:schemeClr>
          </a:solidFill>
        </p:spPr>
        <p:txBody>
          <a:bodyPr wrap="square" rtlCol="0">
            <a:spAutoFit/>
          </a:bodyPr>
          <a:lstStyle/>
          <a:p>
            <a:r>
              <a:rPr lang="en-IN" dirty="0">
                <a:solidFill>
                  <a:schemeClr val="bg1"/>
                </a:solidFill>
              </a:rPr>
              <a:t>Amaravati</a:t>
            </a:r>
          </a:p>
          <a:p>
            <a:r>
              <a:rPr lang="en-IN" dirty="0">
                <a:solidFill>
                  <a:schemeClr val="bg1"/>
                </a:solidFill>
              </a:rPr>
              <a:t>Itanagar</a:t>
            </a:r>
          </a:p>
          <a:p>
            <a:r>
              <a:rPr lang="en-IN" dirty="0">
                <a:solidFill>
                  <a:schemeClr val="bg1"/>
                </a:solidFill>
              </a:rPr>
              <a:t>Dispur</a:t>
            </a:r>
          </a:p>
          <a:p>
            <a:r>
              <a:rPr lang="en-IN" dirty="0">
                <a:solidFill>
                  <a:schemeClr val="bg1"/>
                </a:solidFill>
              </a:rPr>
              <a:t>Patna</a:t>
            </a:r>
          </a:p>
          <a:p>
            <a:r>
              <a:rPr lang="en-IN" dirty="0">
                <a:solidFill>
                  <a:schemeClr val="bg1"/>
                </a:solidFill>
              </a:rPr>
              <a:t>Raipur</a:t>
            </a:r>
          </a:p>
        </p:txBody>
      </p:sp>
    </p:spTree>
    <p:extLst>
      <p:ext uri="{BB962C8B-B14F-4D97-AF65-F5344CB8AC3E}">
        <p14:creationId xmlns:p14="http://schemas.microsoft.com/office/powerpoint/2010/main" val="9751400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1AEB5-A8C0-9C68-6E9F-DF6356D22F17}"/>
              </a:ext>
            </a:extLst>
          </p:cNvPr>
          <p:cNvSpPr>
            <a:spLocks noGrp="1"/>
          </p:cNvSpPr>
          <p:nvPr>
            <p:ph type="title"/>
          </p:nvPr>
        </p:nvSpPr>
        <p:spPr/>
        <p:txBody>
          <a:bodyPr/>
          <a:lstStyle/>
          <a:p>
            <a:r>
              <a:rPr lang="en-IN" dirty="0"/>
              <a:t>Counting Number of Lines in a File, etc</a:t>
            </a:r>
          </a:p>
        </p:txBody>
      </p:sp>
      <p:sp>
        <p:nvSpPr>
          <p:cNvPr id="6" name="Content Placeholder 5">
            <a:extLst>
              <a:ext uri="{FF2B5EF4-FFF2-40B4-BE49-F238E27FC236}">
                <a16:creationId xmlns:a16="http://schemas.microsoft.com/office/drawing/2014/main" id="{E6913F71-40A0-FFB0-78F0-1525D4816376}"/>
              </a:ext>
            </a:extLst>
          </p:cNvPr>
          <p:cNvSpPr>
            <a:spLocks noGrp="1"/>
          </p:cNvSpPr>
          <p:nvPr>
            <p:ph sz="half" idx="1"/>
          </p:nvPr>
        </p:nvSpPr>
        <p:spPr/>
        <p:txBody>
          <a:bodyPr>
            <a:normAutofit fontScale="92500" lnSpcReduction="20000"/>
          </a:bodyPr>
          <a:lstStyle/>
          <a:p>
            <a:endParaRPr lang="en-IN"/>
          </a:p>
        </p:txBody>
      </p:sp>
      <p:sp>
        <p:nvSpPr>
          <p:cNvPr id="7" name="Content Placeholder 6">
            <a:extLst>
              <a:ext uri="{FF2B5EF4-FFF2-40B4-BE49-F238E27FC236}">
                <a16:creationId xmlns:a16="http://schemas.microsoft.com/office/drawing/2014/main" id="{1DC374FF-32FB-0E0F-2CC3-1A642E00E982}"/>
              </a:ext>
            </a:extLst>
          </p:cNvPr>
          <p:cNvSpPr>
            <a:spLocks noGrp="1"/>
          </p:cNvSpPr>
          <p:nvPr>
            <p:ph sz="half" idx="2"/>
          </p:nvPr>
        </p:nvSpPr>
        <p:spPr/>
        <p:txBody>
          <a:bodyPr>
            <a:normAutofit fontScale="92500" lnSpcReduction="20000"/>
          </a:bodyPr>
          <a:lstStyle/>
          <a:p>
            <a:r>
              <a:rPr lang="en-IN" b="1" dirty="0" err="1"/>
              <a:t>wc</a:t>
            </a:r>
            <a:r>
              <a:rPr lang="en-IN" b="1" dirty="0"/>
              <a:t> state.txt</a:t>
            </a:r>
          </a:p>
          <a:p>
            <a:pPr lvl="1"/>
            <a:r>
              <a:rPr lang="en-US" dirty="0"/>
              <a:t>5  7 58 state.txt</a:t>
            </a:r>
          </a:p>
          <a:p>
            <a:r>
              <a:rPr lang="en-IN" b="1" dirty="0" err="1"/>
              <a:t>wc</a:t>
            </a:r>
            <a:r>
              <a:rPr lang="en-IN" b="1" dirty="0"/>
              <a:t> state.txt capital.txt</a:t>
            </a:r>
          </a:p>
          <a:p>
            <a:pPr lvl="1"/>
            <a:r>
              <a:rPr lang="en-IN" dirty="0"/>
              <a:t> 5  7 58 state.txt</a:t>
            </a:r>
          </a:p>
          <a:p>
            <a:pPr lvl="1"/>
            <a:r>
              <a:rPr lang="en-IN" dirty="0"/>
              <a:t> 5  5 39 capital.txt</a:t>
            </a:r>
          </a:p>
          <a:p>
            <a:pPr lvl="1"/>
            <a:r>
              <a:rPr lang="en-IN" dirty="0"/>
              <a:t>10 12 97 total</a:t>
            </a:r>
          </a:p>
          <a:p>
            <a:r>
              <a:rPr lang="en-US" b="1" dirty="0" err="1"/>
              <a:t>wc</a:t>
            </a:r>
            <a:r>
              <a:rPr lang="en-US" b="1" dirty="0"/>
              <a:t> -l state.txt</a:t>
            </a:r>
          </a:p>
          <a:p>
            <a:pPr lvl="1"/>
            <a:r>
              <a:rPr lang="en-US" dirty="0"/>
              <a:t>5 state.txt</a:t>
            </a:r>
          </a:p>
          <a:p>
            <a:r>
              <a:rPr lang="en-US" b="1" dirty="0" err="1"/>
              <a:t>wc</a:t>
            </a:r>
            <a:r>
              <a:rPr lang="en-US" b="1" dirty="0"/>
              <a:t> -w state.txt capital.txt</a:t>
            </a:r>
          </a:p>
          <a:p>
            <a:pPr lvl="1"/>
            <a:r>
              <a:rPr lang="en-US" dirty="0"/>
              <a:t> 7 state.txt</a:t>
            </a:r>
          </a:p>
          <a:p>
            <a:pPr lvl="1"/>
            <a:r>
              <a:rPr lang="en-US" dirty="0"/>
              <a:t> 5 capital.txt</a:t>
            </a:r>
          </a:p>
          <a:p>
            <a:pPr lvl="1"/>
            <a:r>
              <a:rPr lang="en-US" dirty="0"/>
              <a:t>12 total</a:t>
            </a:r>
          </a:p>
          <a:p>
            <a:endParaRPr lang="en-US" dirty="0"/>
          </a:p>
          <a:p>
            <a:endParaRPr lang="en-IN" dirty="0"/>
          </a:p>
        </p:txBody>
      </p:sp>
      <p:sp>
        <p:nvSpPr>
          <p:cNvPr id="4" name="TextBox 3">
            <a:extLst>
              <a:ext uri="{FF2B5EF4-FFF2-40B4-BE49-F238E27FC236}">
                <a16:creationId xmlns:a16="http://schemas.microsoft.com/office/drawing/2014/main" id="{9D0607C4-1390-6631-2A92-A46C8159C770}"/>
              </a:ext>
            </a:extLst>
          </p:cNvPr>
          <p:cNvSpPr txBox="1"/>
          <p:nvPr/>
        </p:nvSpPr>
        <p:spPr>
          <a:xfrm>
            <a:off x="1006868" y="1951672"/>
            <a:ext cx="2969232" cy="1477328"/>
          </a:xfrm>
          <a:prstGeom prst="rect">
            <a:avLst/>
          </a:prstGeom>
          <a:solidFill>
            <a:schemeClr val="accent2">
              <a:lumMod val="20000"/>
              <a:lumOff val="80000"/>
            </a:schemeClr>
          </a:solidFill>
        </p:spPr>
        <p:txBody>
          <a:bodyPr wrap="square" rtlCol="0">
            <a:spAutoFit/>
          </a:bodyPr>
          <a:lstStyle/>
          <a:p>
            <a:r>
              <a:rPr lang="en-IN" dirty="0">
                <a:solidFill>
                  <a:schemeClr val="bg1"/>
                </a:solidFill>
              </a:rPr>
              <a:t>Andhra Pradesh</a:t>
            </a:r>
          </a:p>
          <a:p>
            <a:r>
              <a:rPr lang="en-IN" dirty="0">
                <a:solidFill>
                  <a:schemeClr val="bg1"/>
                </a:solidFill>
              </a:rPr>
              <a:t>Arunachal Pradesh</a:t>
            </a:r>
          </a:p>
          <a:p>
            <a:r>
              <a:rPr lang="en-IN" dirty="0">
                <a:solidFill>
                  <a:schemeClr val="bg1"/>
                </a:solidFill>
              </a:rPr>
              <a:t>Assam</a:t>
            </a:r>
          </a:p>
          <a:p>
            <a:r>
              <a:rPr lang="en-IN" dirty="0">
                <a:solidFill>
                  <a:schemeClr val="bg1"/>
                </a:solidFill>
              </a:rPr>
              <a:t>Bihar</a:t>
            </a:r>
          </a:p>
          <a:p>
            <a:r>
              <a:rPr lang="en-IN" dirty="0">
                <a:solidFill>
                  <a:schemeClr val="bg1"/>
                </a:solidFill>
              </a:rPr>
              <a:t>Chhattisgarh</a:t>
            </a:r>
          </a:p>
        </p:txBody>
      </p:sp>
      <p:sp>
        <p:nvSpPr>
          <p:cNvPr id="5" name="TextBox 4">
            <a:extLst>
              <a:ext uri="{FF2B5EF4-FFF2-40B4-BE49-F238E27FC236}">
                <a16:creationId xmlns:a16="http://schemas.microsoft.com/office/drawing/2014/main" id="{B3FA87F1-4175-1A91-6AAB-6DC56F8BB8D2}"/>
              </a:ext>
            </a:extLst>
          </p:cNvPr>
          <p:cNvSpPr txBox="1"/>
          <p:nvPr/>
        </p:nvSpPr>
        <p:spPr>
          <a:xfrm>
            <a:off x="1006868" y="4169420"/>
            <a:ext cx="2969232" cy="1477328"/>
          </a:xfrm>
          <a:prstGeom prst="rect">
            <a:avLst/>
          </a:prstGeom>
          <a:solidFill>
            <a:schemeClr val="accent2">
              <a:lumMod val="20000"/>
              <a:lumOff val="80000"/>
            </a:schemeClr>
          </a:solidFill>
        </p:spPr>
        <p:txBody>
          <a:bodyPr wrap="square" rtlCol="0">
            <a:spAutoFit/>
          </a:bodyPr>
          <a:lstStyle/>
          <a:p>
            <a:r>
              <a:rPr lang="en-IN" dirty="0">
                <a:solidFill>
                  <a:schemeClr val="bg1"/>
                </a:solidFill>
              </a:rPr>
              <a:t>Amaravati</a:t>
            </a:r>
          </a:p>
          <a:p>
            <a:r>
              <a:rPr lang="en-IN" dirty="0">
                <a:solidFill>
                  <a:schemeClr val="bg1"/>
                </a:solidFill>
              </a:rPr>
              <a:t>Itanagar</a:t>
            </a:r>
          </a:p>
          <a:p>
            <a:r>
              <a:rPr lang="en-IN" dirty="0">
                <a:solidFill>
                  <a:schemeClr val="bg1"/>
                </a:solidFill>
              </a:rPr>
              <a:t>Dispur</a:t>
            </a:r>
          </a:p>
          <a:p>
            <a:r>
              <a:rPr lang="en-IN" dirty="0">
                <a:solidFill>
                  <a:schemeClr val="bg1"/>
                </a:solidFill>
              </a:rPr>
              <a:t>Patna</a:t>
            </a:r>
          </a:p>
          <a:p>
            <a:r>
              <a:rPr lang="en-IN" dirty="0">
                <a:solidFill>
                  <a:schemeClr val="bg1"/>
                </a:solidFill>
              </a:rPr>
              <a:t>Raipur</a:t>
            </a:r>
          </a:p>
        </p:txBody>
      </p:sp>
      <p:sp>
        <p:nvSpPr>
          <p:cNvPr id="9" name="TextBox 8">
            <a:extLst>
              <a:ext uri="{FF2B5EF4-FFF2-40B4-BE49-F238E27FC236}">
                <a16:creationId xmlns:a16="http://schemas.microsoft.com/office/drawing/2014/main" id="{374D0332-744F-109A-C6B2-0EB2DDD4DCE0}"/>
              </a:ext>
            </a:extLst>
          </p:cNvPr>
          <p:cNvSpPr txBox="1"/>
          <p:nvPr/>
        </p:nvSpPr>
        <p:spPr>
          <a:xfrm>
            <a:off x="8443645" y="3800088"/>
            <a:ext cx="1953802" cy="369332"/>
          </a:xfrm>
          <a:prstGeom prst="rect">
            <a:avLst/>
          </a:prstGeom>
          <a:solidFill>
            <a:srgbClr val="7030A0"/>
          </a:solidFill>
        </p:spPr>
        <p:txBody>
          <a:bodyPr wrap="square" rtlCol="0">
            <a:spAutoFit/>
          </a:bodyPr>
          <a:lstStyle/>
          <a:p>
            <a:r>
              <a:rPr lang="en-IN" dirty="0"/>
              <a:t>Number of lines</a:t>
            </a:r>
          </a:p>
        </p:txBody>
      </p:sp>
      <p:sp>
        <p:nvSpPr>
          <p:cNvPr id="10" name="TextBox 9">
            <a:extLst>
              <a:ext uri="{FF2B5EF4-FFF2-40B4-BE49-F238E27FC236}">
                <a16:creationId xmlns:a16="http://schemas.microsoft.com/office/drawing/2014/main" id="{A899E24E-13A8-7F93-882C-12B5CA3DE814}"/>
              </a:ext>
            </a:extLst>
          </p:cNvPr>
          <p:cNvSpPr txBox="1"/>
          <p:nvPr/>
        </p:nvSpPr>
        <p:spPr>
          <a:xfrm>
            <a:off x="10024153" y="4466196"/>
            <a:ext cx="1953802" cy="369332"/>
          </a:xfrm>
          <a:prstGeom prst="rect">
            <a:avLst/>
          </a:prstGeom>
          <a:solidFill>
            <a:srgbClr val="7030A0"/>
          </a:solidFill>
        </p:spPr>
        <p:txBody>
          <a:bodyPr wrap="square" rtlCol="0">
            <a:spAutoFit/>
          </a:bodyPr>
          <a:lstStyle/>
          <a:p>
            <a:r>
              <a:rPr lang="en-IN" dirty="0"/>
              <a:t>Number of words</a:t>
            </a:r>
          </a:p>
        </p:txBody>
      </p:sp>
    </p:spTree>
    <p:extLst>
      <p:ext uri="{BB962C8B-B14F-4D97-AF65-F5344CB8AC3E}">
        <p14:creationId xmlns:p14="http://schemas.microsoft.com/office/powerpoint/2010/main" val="34565348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1AEB5-A8C0-9C68-6E9F-DF6356D22F17}"/>
              </a:ext>
            </a:extLst>
          </p:cNvPr>
          <p:cNvSpPr>
            <a:spLocks noGrp="1"/>
          </p:cNvSpPr>
          <p:nvPr>
            <p:ph type="title"/>
          </p:nvPr>
        </p:nvSpPr>
        <p:spPr/>
        <p:txBody>
          <a:bodyPr/>
          <a:lstStyle/>
          <a:p>
            <a:r>
              <a:rPr lang="en-IN" dirty="0"/>
              <a:t>Counting Number of Lines in a File, etc</a:t>
            </a:r>
          </a:p>
        </p:txBody>
      </p:sp>
      <p:sp>
        <p:nvSpPr>
          <p:cNvPr id="6" name="Content Placeholder 5">
            <a:extLst>
              <a:ext uri="{FF2B5EF4-FFF2-40B4-BE49-F238E27FC236}">
                <a16:creationId xmlns:a16="http://schemas.microsoft.com/office/drawing/2014/main" id="{E6913F71-40A0-FFB0-78F0-1525D4816376}"/>
              </a:ext>
            </a:extLst>
          </p:cNvPr>
          <p:cNvSpPr>
            <a:spLocks noGrp="1"/>
          </p:cNvSpPr>
          <p:nvPr>
            <p:ph sz="half" idx="1"/>
          </p:nvPr>
        </p:nvSpPr>
        <p:spPr>
          <a:xfrm>
            <a:off x="838200" y="1825625"/>
            <a:ext cx="4124218" cy="4351338"/>
          </a:xfrm>
        </p:spPr>
        <p:txBody>
          <a:bodyPr>
            <a:normAutofit/>
          </a:bodyPr>
          <a:lstStyle/>
          <a:p>
            <a:endParaRPr lang="en-IN" dirty="0"/>
          </a:p>
        </p:txBody>
      </p:sp>
      <p:sp>
        <p:nvSpPr>
          <p:cNvPr id="7" name="Content Placeholder 6">
            <a:extLst>
              <a:ext uri="{FF2B5EF4-FFF2-40B4-BE49-F238E27FC236}">
                <a16:creationId xmlns:a16="http://schemas.microsoft.com/office/drawing/2014/main" id="{1DC374FF-32FB-0E0F-2CC3-1A642E00E982}"/>
              </a:ext>
            </a:extLst>
          </p:cNvPr>
          <p:cNvSpPr>
            <a:spLocks noGrp="1"/>
          </p:cNvSpPr>
          <p:nvPr>
            <p:ph sz="half" idx="2"/>
          </p:nvPr>
        </p:nvSpPr>
        <p:spPr>
          <a:xfrm>
            <a:off x="5208998" y="1825625"/>
            <a:ext cx="6144802" cy="4351338"/>
          </a:xfrm>
        </p:spPr>
        <p:txBody>
          <a:bodyPr>
            <a:normAutofit/>
          </a:bodyPr>
          <a:lstStyle/>
          <a:p>
            <a:r>
              <a:rPr lang="en-US" b="1" dirty="0" err="1"/>
              <a:t>wc</a:t>
            </a:r>
            <a:r>
              <a:rPr lang="en-US" b="1" dirty="0"/>
              <a:t> -c state.txt</a:t>
            </a:r>
          </a:p>
          <a:p>
            <a:pPr lvl="1"/>
            <a:r>
              <a:rPr lang="en-US" dirty="0"/>
              <a:t>58 state.txt</a:t>
            </a:r>
          </a:p>
          <a:p>
            <a:r>
              <a:rPr lang="en-US" b="1" dirty="0"/>
              <a:t>ls | </a:t>
            </a:r>
            <a:r>
              <a:rPr lang="en-US" b="1" dirty="0" err="1"/>
              <a:t>wc</a:t>
            </a:r>
            <a:r>
              <a:rPr lang="en-US" b="1" dirty="0"/>
              <a:t> -l</a:t>
            </a:r>
          </a:p>
          <a:p>
            <a:pPr lvl="1"/>
            <a:r>
              <a:rPr lang="en-US" dirty="0"/>
              <a:t>17</a:t>
            </a:r>
          </a:p>
          <a:p>
            <a:endParaRPr lang="en-US" dirty="0"/>
          </a:p>
          <a:p>
            <a:endParaRPr lang="en-IN" dirty="0"/>
          </a:p>
        </p:txBody>
      </p:sp>
      <p:sp>
        <p:nvSpPr>
          <p:cNvPr id="4" name="TextBox 3">
            <a:extLst>
              <a:ext uri="{FF2B5EF4-FFF2-40B4-BE49-F238E27FC236}">
                <a16:creationId xmlns:a16="http://schemas.microsoft.com/office/drawing/2014/main" id="{9D0607C4-1390-6631-2A92-A46C8159C770}"/>
              </a:ext>
            </a:extLst>
          </p:cNvPr>
          <p:cNvSpPr txBox="1"/>
          <p:nvPr/>
        </p:nvSpPr>
        <p:spPr>
          <a:xfrm>
            <a:off x="1006868" y="1951672"/>
            <a:ext cx="2969232" cy="1477328"/>
          </a:xfrm>
          <a:prstGeom prst="rect">
            <a:avLst/>
          </a:prstGeom>
          <a:solidFill>
            <a:schemeClr val="accent2">
              <a:lumMod val="20000"/>
              <a:lumOff val="80000"/>
            </a:schemeClr>
          </a:solidFill>
        </p:spPr>
        <p:txBody>
          <a:bodyPr wrap="square" rtlCol="0">
            <a:spAutoFit/>
          </a:bodyPr>
          <a:lstStyle/>
          <a:p>
            <a:r>
              <a:rPr lang="en-IN" dirty="0">
                <a:solidFill>
                  <a:schemeClr val="bg1"/>
                </a:solidFill>
              </a:rPr>
              <a:t>Andhra Pradesh</a:t>
            </a:r>
          </a:p>
          <a:p>
            <a:r>
              <a:rPr lang="en-IN" dirty="0">
                <a:solidFill>
                  <a:schemeClr val="bg1"/>
                </a:solidFill>
              </a:rPr>
              <a:t>Arunachal Pradesh</a:t>
            </a:r>
          </a:p>
          <a:p>
            <a:r>
              <a:rPr lang="en-IN" dirty="0">
                <a:solidFill>
                  <a:schemeClr val="bg1"/>
                </a:solidFill>
              </a:rPr>
              <a:t>Assam</a:t>
            </a:r>
          </a:p>
          <a:p>
            <a:r>
              <a:rPr lang="en-IN" dirty="0">
                <a:solidFill>
                  <a:schemeClr val="bg1"/>
                </a:solidFill>
              </a:rPr>
              <a:t>Bihar</a:t>
            </a:r>
          </a:p>
          <a:p>
            <a:r>
              <a:rPr lang="en-IN" dirty="0">
                <a:solidFill>
                  <a:schemeClr val="bg1"/>
                </a:solidFill>
              </a:rPr>
              <a:t>Chhattisgarh</a:t>
            </a:r>
          </a:p>
        </p:txBody>
      </p:sp>
      <p:sp>
        <p:nvSpPr>
          <p:cNvPr id="5" name="TextBox 4">
            <a:extLst>
              <a:ext uri="{FF2B5EF4-FFF2-40B4-BE49-F238E27FC236}">
                <a16:creationId xmlns:a16="http://schemas.microsoft.com/office/drawing/2014/main" id="{B3FA87F1-4175-1A91-6AAB-6DC56F8BB8D2}"/>
              </a:ext>
            </a:extLst>
          </p:cNvPr>
          <p:cNvSpPr txBox="1"/>
          <p:nvPr/>
        </p:nvSpPr>
        <p:spPr>
          <a:xfrm>
            <a:off x="1006868" y="4169420"/>
            <a:ext cx="2969232" cy="1477328"/>
          </a:xfrm>
          <a:prstGeom prst="rect">
            <a:avLst/>
          </a:prstGeom>
          <a:solidFill>
            <a:schemeClr val="accent2">
              <a:lumMod val="20000"/>
              <a:lumOff val="80000"/>
            </a:schemeClr>
          </a:solidFill>
        </p:spPr>
        <p:txBody>
          <a:bodyPr wrap="square" rtlCol="0">
            <a:spAutoFit/>
          </a:bodyPr>
          <a:lstStyle/>
          <a:p>
            <a:r>
              <a:rPr lang="en-IN" dirty="0">
                <a:solidFill>
                  <a:schemeClr val="bg1"/>
                </a:solidFill>
              </a:rPr>
              <a:t>Amaravati</a:t>
            </a:r>
          </a:p>
          <a:p>
            <a:r>
              <a:rPr lang="en-IN" dirty="0">
                <a:solidFill>
                  <a:schemeClr val="bg1"/>
                </a:solidFill>
              </a:rPr>
              <a:t>Itanagar</a:t>
            </a:r>
          </a:p>
          <a:p>
            <a:r>
              <a:rPr lang="en-IN" dirty="0">
                <a:solidFill>
                  <a:schemeClr val="bg1"/>
                </a:solidFill>
              </a:rPr>
              <a:t>Dispur</a:t>
            </a:r>
          </a:p>
          <a:p>
            <a:r>
              <a:rPr lang="en-IN" dirty="0">
                <a:solidFill>
                  <a:schemeClr val="bg1"/>
                </a:solidFill>
              </a:rPr>
              <a:t>Patna</a:t>
            </a:r>
          </a:p>
          <a:p>
            <a:r>
              <a:rPr lang="en-IN" dirty="0">
                <a:solidFill>
                  <a:schemeClr val="bg1"/>
                </a:solidFill>
              </a:rPr>
              <a:t>Raipur</a:t>
            </a:r>
          </a:p>
        </p:txBody>
      </p:sp>
      <p:sp>
        <p:nvSpPr>
          <p:cNvPr id="9" name="TextBox 8">
            <a:extLst>
              <a:ext uri="{FF2B5EF4-FFF2-40B4-BE49-F238E27FC236}">
                <a16:creationId xmlns:a16="http://schemas.microsoft.com/office/drawing/2014/main" id="{374D0332-744F-109A-C6B2-0EB2DDD4DCE0}"/>
              </a:ext>
            </a:extLst>
          </p:cNvPr>
          <p:cNvSpPr txBox="1"/>
          <p:nvPr/>
        </p:nvSpPr>
        <p:spPr>
          <a:xfrm>
            <a:off x="8659402" y="1876995"/>
            <a:ext cx="2292849" cy="369332"/>
          </a:xfrm>
          <a:prstGeom prst="rect">
            <a:avLst/>
          </a:prstGeom>
          <a:solidFill>
            <a:srgbClr val="7030A0"/>
          </a:solidFill>
        </p:spPr>
        <p:txBody>
          <a:bodyPr wrap="square" rtlCol="0">
            <a:spAutoFit/>
          </a:bodyPr>
          <a:lstStyle/>
          <a:p>
            <a:r>
              <a:rPr lang="en-IN" dirty="0"/>
              <a:t>Number of bytes</a:t>
            </a:r>
          </a:p>
        </p:txBody>
      </p:sp>
      <p:sp>
        <p:nvSpPr>
          <p:cNvPr id="10" name="TextBox 9">
            <a:extLst>
              <a:ext uri="{FF2B5EF4-FFF2-40B4-BE49-F238E27FC236}">
                <a16:creationId xmlns:a16="http://schemas.microsoft.com/office/drawing/2014/main" id="{A899E24E-13A8-7F93-882C-12B5CA3DE814}"/>
              </a:ext>
            </a:extLst>
          </p:cNvPr>
          <p:cNvSpPr txBox="1"/>
          <p:nvPr/>
        </p:nvSpPr>
        <p:spPr>
          <a:xfrm>
            <a:off x="6513816" y="3192964"/>
            <a:ext cx="5486400" cy="369332"/>
          </a:xfrm>
          <a:prstGeom prst="rect">
            <a:avLst/>
          </a:prstGeom>
          <a:solidFill>
            <a:srgbClr val="7030A0"/>
          </a:solidFill>
        </p:spPr>
        <p:txBody>
          <a:bodyPr wrap="square" rtlCol="0">
            <a:spAutoFit/>
          </a:bodyPr>
          <a:lstStyle/>
          <a:p>
            <a:r>
              <a:rPr lang="en-IN" dirty="0"/>
              <a:t>Number of files and directories in the current directory</a:t>
            </a:r>
          </a:p>
        </p:txBody>
      </p:sp>
    </p:spTree>
    <p:extLst>
      <p:ext uri="{BB962C8B-B14F-4D97-AF65-F5344CB8AC3E}">
        <p14:creationId xmlns:p14="http://schemas.microsoft.com/office/powerpoint/2010/main" val="591813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8C1F1-D935-A6F4-5A7D-92AB85CB9F22}"/>
              </a:ext>
            </a:extLst>
          </p:cNvPr>
          <p:cNvSpPr>
            <a:spLocks noGrp="1"/>
          </p:cNvSpPr>
          <p:nvPr>
            <p:ph type="title"/>
          </p:nvPr>
        </p:nvSpPr>
        <p:spPr/>
        <p:txBody>
          <a:bodyPr/>
          <a:lstStyle/>
          <a:p>
            <a:r>
              <a:rPr lang="en-IN" dirty="0"/>
              <a:t>Past Lab Exam Question</a:t>
            </a:r>
          </a:p>
        </p:txBody>
      </p:sp>
      <p:sp>
        <p:nvSpPr>
          <p:cNvPr id="3" name="Content Placeholder 2">
            <a:extLst>
              <a:ext uri="{FF2B5EF4-FFF2-40B4-BE49-F238E27FC236}">
                <a16:creationId xmlns:a16="http://schemas.microsoft.com/office/drawing/2014/main" id="{920EFC9A-2047-70E8-CAC7-00F56D67C70E}"/>
              </a:ext>
            </a:extLst>
          </p:cNvPr>
          <p:cNvSpPr>
            <a:spLocks noGrp="1"/>
          </p:cNvSpPr>
          <p:nvPr>
            <p:ph idx="1"/>
          </p:nvPr>
        </p:nvSpPr>
        <p:spPr/>
        <p:txBody>
          <a:bodyPr>
            <a:normAutofit fontScale="55000" lnSpcReduction="20000"/>
          </a:bodyPr>
          <a:lstStyle/>
          <a:p>
            <a:r>
              <a:rPr lang="en-US" dirty="0"/>
              <a:t>#!/bin/bash</a:t>
            </a:r>
          </a:p>
          <a:p>
            <a:endParaRPr lang="en-US" dirty="0"/>
          </a:p>
          <a:p>
            <a:r>
              <a:rPr lang="en-US" dirty="0"/>
              <a:t>echo "Please enter a string: "</a:t>
            </a:r>
          </a:p>
          <a:p>
            <a:r>
              <a:rPr lang="en-US" dirty="0"/>
              <a:t>read input</a:t>
            </a:r>
          </a:p>
          <a:p>
            <a:endParaRPr lang="en-US" dirty="0"/>
          </a:p>
          <a:p>
            <a:r>
              <a:rPr lang="en-US" dirty="0"/>
              <a:t># Check if the input is all uppercase</a:t>
            </a:r>
          </a:p>
          <a:p>
            <a:r>
              <a:rPr lang="en-US" dirty="0"/>
              <a:t>if [[ $input == [A-Z]* ]]; then</a:t>
            </a:r>
          </a:p>
          <a:p>
            <a:r>
              <a:rPr lang="en-US" dirty="0"/>
              <a:t>  echo "The input is in all uppercase."</a:t>
            </a:r>
          </a:p>
          <a:p>
            <a:r>
              <a:rPr lang="en-US" dirty="0"/>
              <a:t># Check if the input is all lowercase</a:t>
            </a:r>
          </a:p>
          <a:p>
            <a:r>
              <a:rPr lang="en-US" dirty="0" err="1"/>
              <a:t>elif</a:t>
            </a:r>
            <a:r>
              <a:rPr lang="en-US" dirty="0"/>
              <a:t> [[ $input == [a-z]* ]]; then</a:t>
            </a:r>
          </a:p>
          <a:p>
            <a:r>
              <a:rPr lang="en-US" dirty="0"/>
              <a:t>  echo "The input is in all lowercase."</a:t>
            </a:r>
          </a:p>
          <a:p>
            <a:r>
              <a:rPr lang="en-US" dirty="0"/>
              <a:t># If it's not all uppercase or all lowercase, it must be mixed case</a:t>
            </a:r>
          </a:p>
          <a:p>
            <a:r>
              <a:rPr lang="en-US" dirty="0"/>
              <a:t>else</a:t>
            </a:r>
          </a:p>
          <a:p>
            <a:r>
              <a:rPr lang="en-US" dirty="0"/>
              <a:t>  echo "The input is in mixed case."</a:t>
            </a:r>
          </a:p>
          <a:p>
            <a:r>
              <a:rPr lang="en-US" dirty="0"/>
              <a:t>fi</a:t>
            </a:r>
          </a:p>
        </p:txBody>
      </p:sp>
      <p:sp>
        <p:nvSpPr>
          <p:cNvPr id="4" name="Callout: Line 3">
            <a:extLst>
              <a:ext uri="{FF2B5EF4-FFF2-40B4-BE49-F238E27FC236}">
                <a16:creationId xmlns:a16="http://schemas.microsoft.com/office/drawing/2014/main" id="{A5DCB19A-2C77-6B66-9EA6-1C558DCEF6B8}"/>
              </a:ext>
            </a:extLst>
          </p:cNvPr>
          <p:cNvSpPr/>
          <p:nvPr/>
        </p:nvSpPr>
        <p:spPr>
          <a:xfrm>
            <a:off x="6390168" y="365125"/>
            <a:ext cx="5433238" cy="5163805"/>
          </a:xfrm>
          <a:prstGeom prst="borderCallout1">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a:t>Note: Some shells allow the = operator to be used for string comparison instead of ==, but it is not recommended.</a:t>
            </a:r>
          </a:p>
          <a:p>
            <a:pPr algn="ctr"/>
            <a:endParaRPr lang="en-IN" sz="2400" dirty="0"/>
          </a:p>
          <a:p>
            <a:pPr algn="ctr"/>
            <a:r>
              <a:rPr lang="en-IN" sz="2400" dirty="0"/>
              <a:t>We should use = for assignment and == for comparison.</a:t>
            </a:r>
          </a:p>
          <a:p>
            <a:pPr algn="ctr"/>
            <a:endParaRPr lang="en-IN" sz="2400" dirty="0"/>
          </a:p>
          <a:p>
            <a:pPr algn="ctr"/>
            <a:r>
              <a:rPr lang="en-IN" sz="2400" dirty="0"/>
              <a:t>Example: </a:t>
            </a:r>
          </a:p>
          <a:p>
            <a:r>
              <a:rPr lang="en-IN" sz="2400" dirty="0" err="1"/>
              <a:t>my_variable</a:t>
            </a:r>
            <a:r>
              <a:rPr lang="en-IN" sz="2800" b="1" dirty="0"/>
              <a:t>=</a:t>
            </a:r>
            <a:r>
              <a:rPr lang="en-IN" sz="2400" dirty="0"/>
              <a:t>"Hello"</a:t>
            </a:r>
          </a:p>
          <a:p>
            <a:pPr algn="ctr"/>
            <a:r>
              <a:rPr lang="en-IN" sz="2400" dirty="0"/>
              <a:t>and </a:t>
            </a:r>
          </a:p>
          <a:p>
            <a:r>
              <a:rPr lang="en-US" sz="2400" dirty="0"/>
              <a:t>if [ "$string1" </a:t>
            </a:r>
            <a:r>
              <a:rPr lang="en-US" sz="2800" b="1" dirty="0"/>
              <a:t>==</a:t>
            </a:r>
            <a:r>
              <a:rPr lang="en-US" sz="2400" dirty="0"/>
              <a:t> "$string2" ]; then</a:t>
            </a:r>
          </a:p>
          <a:p>
            <a:r>
              <a:rPr lang="en-US" sz="2400" dirty="0"/>
              <a:t>    echo "Strings are equal.“</a:t>
            </a:r>
          </a:p>
          <a:p>
            <a:r>
              <a:rPr lang="en-US" sz="2400" dirty="0"/>
              <a:t>fi</a:t>
            </a:r>
          </a:p>
          <a:p>
            <a:pPr algn="ctr"/>
            <a:endParaRPr lang="en-IN" sz="2400" dirty="0"/>
          </a:p>
        </p:txBody>
      </p:sp>
    </p:spTree>
    <p:extLst>
      <p:ext uri="{BB962C8B-B14F-4D97-AF65-F5344CB8AC3E}">
        <p14:creationId xmlns:p14="http://schemas.microsoft.com/office/powerpoint/2010/main" val="486202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11B01-32E4-63F7-0470-17AE25398A34}"/>
              </a:ext>
            </a:extLst>
          </p:cNvPr>
          <p:cNvSpPr>
            <a:spLocks noGrp="1"/>
          </p:cNvSpPr>
          <p:nvPr>
            <p:ph type="title"/>
          </p:nvPr>
        </p:nvSpPr>
        <p:spPr/>
        <p:txBody>
          <a:bodyPr/>
          <a:lstStyle/>
          <a:p>
            <a:r>
              <a:rPr lang="en-IN" dirty="0"/>
              <a:t>Past Lab Exam Questions</a:t>
            </a:r>
          </a:p>
        </p:txBody>
      </p:sp>
      <p:sp>
        <p:nvSpPr>
          <p:cNvPr id="3" name="Content Placeholder 2">
            <a:extLst>
              <a:ext uri="{FF2B5EF4-FFF2-40B4-BE49-F238E27FC236}">
                <a16:creationId xmlns:a16="http://schemas.microsoft.com/office/drawing/2014/main" id="{C4F8B61F-FF1D-F6C3-EB25-94D629E2FD80}"/>
              </a:ext>
            </a:extLst>
          </p:cNvPr>
          <p:cNvSpPr>
            <a:spLocks noGrp="1"/>
          </p:cNvSpPr>
          <p:nvPr>
            <p:ph idx="1"/>
          </p:nvPr>
        </p:nvSpPr>
        <p:spPr/>
        <p:txBody>
          <a:bodyPr/>
          <a:lstStyle/>
          <a:p>
            <a:r>
              <a:rPr lang="en-IN" dirty="0"/>
              <a:t>Convert all file names from upper case to lower case</a:t>
            </a:r>
          </a:p>
          <a:p>
            <a:r>
              <a:rPr lang="pl-PL" b="1" dirty="0"/>
              <a:t>for i in $( ls | grep [A-Z] ); do mv -i $i `echo $i | tr 'A-Z' 'a-z'`; done</a:t>
            </a:r>
            <a:endParaRPr lang="en-IN" b="1" dirty="0"/>
          </a:p>
          <a:p>
            <a:endParaRPr lang="en-IN" b="1" dirty="0"/>
          </a:p>
          <a:p>
            <a:r>
              <a:rPr lang="en-IN" dirty="0"/>
              <a:t>Convert all file names from upper case to lower case and change .txt extension to .pdf</a:t>
            </a:r>
          </a:p>
          <a:p>
            <a:r>
              <a:rPr lang="en-IN" b="1" dirty="0"/>
              <a:t>for </a:t>
            </a:r>
            <a:r>
              <a:rPr lang="en-IN" b="1" dirty="0" err="1"/>
              <a:t>i</a:t>
            </a:r>
            <a:r>
              <a:rPr lang="en-IN" b="1" dirty="0"/>
              <a:t> in $( ls | grep [A-Z] ); do mv -</a:t>
            </a:r>
            <a:r>
              <a:rPr lang="en-IN" b="1" dirty="0" err="1"/>
              <a:t>i</a:t>
            </a:r>
            <a:r>
              <a:rPr lang="en-IN" b="1" dirty="0"/>
              <a:t> $</a:t>
            </a:r>
            <a:r>
              <a:rPr lang="en-IN" b="1" dirty="0" err="1"/>
              <a:t>i</a:t>
            </a:r>
            <a:r>
              <a:rPr lang="en-IN" b="1" dirty="0"/>
              <a:t> `echo $</a:t>
            </a:r>
            <a:r>
              <a:rPr lang="en-IN" b="1" dirty="0" err="1"/>
              <a:t>i</a:t>
            </a:r>
            <a:r>
              <a:rPr lang="en-IN" b="1" dirty="0"/>
              <a:t> | tr 'A-Z' 'a-z'`; done | find . -depth -name "*.txt" -exec </a:t>
            </a:r>
            <a:r>
              <a:rPr lang="en-IN" b="1" dirty="0" err="1"/>
              <a:t>sh</a:t>
            </a:r>
            <a:r>
              <a:rPr lang="en-IN" b="1" dirty="0"/>
              <a:t> -c 'f="{}"; mv -- "$f" "${f%.txt}.pdf“’ \;</a:t>
            </a:r>
          </a:p>
          <a:p>
            <a:r>
              <a:rPr lang="en-IN" dirty="0"/>
              <a:t>Alternative: Bash script – See next slide</a:t>
            </a:r>
          </a:p>
        </p:txBody>
      </p:sp>
    </p:spTree>
    <p:extLst>
      <p:ext uri="{BB962C8B-B14F-4D97-AF65-F5344CB8AC3E}">
        <p14:creationId xmlns:p14="http://schemas.microsoft.com/office/powerpoint/2010/main" val="12253925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562CB-0809-5F99-CAD7-FE6B6116BBE9}"/>
              </a:ext>
            </a:extLst>
          </p:cNvPr>
          <p:cNvSpPr>
            <a:spLocks noGrp="1"/>
          </p:cNvSpPr>
          <p:nvPr>
            <p:ph type="title"/>
          </p:nvPr>
        </p:nvSpPr>
        <p:spPr/>
        <p:txBody>
          <a:bodyPr/>
          <a:lstStyle/>
          <a:p>
            <a:r>
              <a:rPr lang="en-IN" dirty="0"/>
              <a:t>Another solution</a:t>
            </a:r>
          </a:p>
        </p:txBody>
      </p:sp>
      <p:sp>
        <p:nvSpPr>
          <p:cNvPr id="3" name="Content Placeholder 2">
            <a:extLst>
              <a:ext uri="{FF2B5EF4-FFF2-40B4-BE49-F238E27FC236}">
                <a16:creationId xmlns:a16="http://schemas.microsoft.com/office/drawing/2014/main" id="{669AC7B0-CAB2-361A-9032-F14531942258}"/>
              </a:ext>
            </a:extLst>
          </p:cNvPr>
          <p:cNvSpPr>
            <a:spLocks noGrp="1"/>
          </p:cNvSpPr>
          <p:nvPr>
            <p:ph idx="1"/>
          </p:nvPr>
        </p:nvSpPr>
        <p:spPr/>
        <p:txBody>
          <a:bodyPr>
            <a:normAutofit fontScale="55000" lnSpcReduction="20000"/>
          </a:bodyPr>
          <a:lstStyle/>
          <a:p>
            <a:r>
              <a:rPr lang="en-IN" dirty="0"/>
              <a:t>#!/bin/bash</a:t>
            </a:r>
          </a:p>
          <a:p>
            <a:endParaRPr lang="en-IN" dirty="0"/>
          </a:p>
          <a:p>
            <a:r>
              <a:rPr lang="en-IN" dirty="0"/>
              <a:t>echo "Enter the folder path:"</a:t>
            </a:r>
          </a:p>
          <a:p>
            <a:r>
              <a:rPr lang="en-IN" dirty="0"/>
              <a:t>read </a:t>
            </a:r>
            <a:r>
              <a:rPr lang="en-IN" dirty="0" err="1"/>
              <a:t>folder_path</a:t>
            </a:r>
            <a:endParaRPr lang="en-IN" dirty="0"/>
          </a:p>
          <a:p>
            <a:endParaRPr lang="en-IN" dirty="0"/>
          </a:p>
          <a:p>
            <a:r>
              <a:rPr lang="en-IN" dirty="0"/>
              <a:t>for file in "$</a:t>
            </a:r>
            <a:r>
              <a:rPr lang="en-IN" dirty="0" err="1"/>
              <a:t>folder_path</a:t>
            </a:r>
            <a:r>
              <a:rPr lang="en-IN" dirty="0"/>
              <a:t>"/*.txt; do</a:t>
            </a:r>
          </a:p>
          <a:p>
            <a:r>
              <a:rPr lang="en-IN" dirty="0"/>
              <a:t>    if [[ -f "$file" ]]; then</a:t>
            </a:r>
          </a:p>
          <a:p>
            <a:r>
              <a:rPr lang="en-IN" dirty="0"/>
              <a:t>        filename=$(</a:t>
            </a:r>
            <a:r>
              <a:rPr lang="en-IN" dirty="0" err="1"/>
              <a:t>basename</a:t>
            </a:r>
            <a:r>
              <a:rPr lang="en-IN" dirty="0"/>
              <a:t> -- "$file")</a:t>
            </a:r>
          </a:p>
          <a:p>
            <a:r>
              <a:rPr lang="en-IN" dirty="0"/>
              <a:t>        extension="${filename##*.}"</a:t>
            </a:r>
          </a:p>
          <a:p>
            <a:r>
              <a:rPr lang="en-IN" dirty="0"/>
              <a:t>        filename="${filename%.*}"</a:t>
            </a:r>
          </a:p>
          <a:p>
            <a:r>
              <a:rPr lang="en-IN" dirty="0"/>
              <a:t>        </a:t>
            </a:r>
            <a:r>
              <a:rPr lang="en-IN" dirty="0" err="1"/>
              <a:t>new_filename</a:t>
            </a:r>
            <a:r>
              <a:rPr lang="en-IN" dirty="0"/>
              <a:t>="${filename^^}.UPC"</a:t>
            </a:r>
          </a:p>
          <a:p>
            <a:r>
              <a:rPr lang="en-IN" dirty="0"/>
              <a:t>        mv -- "$file" "$</a:t>
            </a:r>
            <a:r>
              <a:rPr lang="en-IN" dirty="0" err="1"/>
              <a:t>folder_path</a:t>
            </a:r>
            <a:r>
              <a:rPr lang="en-IN" dirty="0"/>
              <a:t>/$</a:t>
            </a:r>
            <a:r>
              <a:rPr lang="en-IN" dirty="0" err="1"/>
              <a:t>new_filename</a:t>
            </a:r>
            <a:r>
              <a:rPr lang="en-IN" dirty="0"/>
              <a:t>"</a:t>
            </a:r>
          </a:p>
          <a:p>
            <a:r>
              <a:rPr lang="en-IN" dirty="0"/>
              <a:t>    fi</a:t>
            </a:r>
          </a:p>
          <a:p>
            <a:r>
              <a:rPr lang="en-IN" dirty="0"/>
              <a:t>done</a:t>
            </a:r>
          </a:p>
          <a:p>
            <a:endParaRPr lang="en-IN" dirty="0"/>
          </a:p>
        </p:txBody>
      </p:sp>
    </p:spTree>
    <p:extLst>
      <p:ext uri="{BB962C8B-B14F-4D97-AF65-F5344CB8AC3E}">
        <p14:creationId xmlns:p14="http://schemas.microsoft.com/office/powerpoint/2010/main" val="2013772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43DF-91D5-47E0-8D86-722B10F6D487}"/>
              </a:ext>
            </a:extLst>
          </p:cNvPr>
          <p:cNvSpPr>
            <a:spLocks noGrp="1"/>
          </p:cNvSpPr>
          <p:nvPr>
            <p:ph type="title"/>
          </p:nvPr>
        </p:nvSpPr>
        <p:spPr/>
        <p:txBody>
          <a:bodyPr/>
          <a:lstStyle/>
          <a:p>
            <a:r>
              <a:rPr lang="en-IN" dirty="0"/>
              <a:t>Past Lab Exam Question</a:t>
            </a:r>
          </a:p>
        </p:txBody>
      </p:sp>
      <p:sp>
        <p:nvSpPr>
          <p:cNvPr id="3" name="Content Placeholder 2">
            <a:extLst>
              <a:ext uri="{FF2B5EF4-FFF2-40B4-BE49-F238E27FC236}">
                <a16:creationId xmlns:a16="http://schemas.microsoft.com/office/drawing/2014/main" id="{5F69829C-6B0D-F085-4FFC-D0D15DE14D92}"/>
              </a:ext>
            </a:extLst>
          </p:cNvPr>
          <p:cNvSpPr>
            <a:spLocks noGrp="1"/>
          </p:cNvSpPr>
          <p:nvPr>
            <p:ph idx="1"/>
          </p:nvPr>
        </p:nvSpPr>
        <p:spPr/>
        <p:txBody>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Mangal" panose="02040503050203030202" pitchFamily="18" charset="0"/>
              </a:rPr>
              <a:t>What are the command to perform below tasks:</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Mangal" panose="02040503050203030202" pitchFamily="18" charset="0"/>
              </a:rPr>
              <a:t>	a) Rename a file from “</a:t>
            </a:r>
            <a:r>
              <a:rPr lang="en-US" sz="1800" kern="100" dirty="0" err="1">
                <a:effectLst/>
                <a:latin typeface="Calibri" panose="020F0502020204030204" pitchFamily="34" charset="0"/>
                <a:ea typeface="Calibri" panose="020F0502020204030204" pitchFamily="34" charset="0"/>
                <a:cs typeface="Mangal" panose="02040503050203030202" pitchFamily="18" charset="0"/>
              </a:rPr>
              <a:t>application.jsp</a:t>
            </a:r>
            <a:r>
              <a:rPr lang="en-US" sz="1800" kern="100" dirty="0">
                <a:effectLst/>
                <a:latin typeface="Calibri" panose="020F0502020204030204" pitchFamily="34" charset="0"/>
                <a:ea typeface="Calibri" panose="020F0502020204030204" pitchFamily="34" charset="0"/>
                <a:cs typeface="Mangal" panose="02040503050203030202" pitchFamily="18" charset="0"/>
              </a:rPr>
              <a:t>” to “application.html”</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Mangal" panose="02040503050203030202" pitchFamily="18" charset="0"/>
              </a:rPr>
              <a:t>	b) Find a process running with PID  “2391”</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Mangal" panose="02040503050203030202" pitchFamily="18" charset="0"/>
              </a:rPr>
              <a:t>	c) Print the first 15 lines from file “content.txt”</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Mangal" panose="02040503050203030202" pitchFamily="18" charset="0"/>
              </a:rPr>
              <a:t>	d) Find files with name “java.cpp” within current folder or its subfolders</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r>
              <a:rPr lang="en-US" sz="1800" dirty="0">
                <a:effectLst/>
                <a:latin typeface="Calibri" panose="020F0502020204030204" pitchFamily="34" charset="0"/>
                <a:ea typeface="Calibri" panose="020F0502020204030204" pitchFamily="34" charset="0"/>
                <a:cs typeface="Mangal" panose="02040503050203030202" pitchFamily="18" charset="0"/>
              </a:rPr>
              <a:t>	e) Create group as “tester”	</a:t>
            </a:r>
            <a:endParaRPr lang="en-IN" dirty="0"/>
          </a:p>
        </p:txBody>
      </p:sp>
    </p:spTree>
    <p:extLst>
      <p:ext uri="{BB962C8B-B14F-4D97-AF65-F5344CB8AC3E}">
        <p14:creationId xmlns:p14="http://schemas.microsoft.com/office/powerpoint/2010/main" val="3476028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43DF-91D5-47E0-8D86-722B10F6D487}"/>
              </a:ext>
            </a:extLst>
          </p:cNvPr>
          <p:cNvSpPr>
            <a:spLocks noGrp="1"/>
          </p:cNvSpPr>
          <p:nvPr>
            <p:ph type="title"/>
          </p:nvPr>
        </p:nvSpPr>
        <p:spPr/>
        <p:txBody>
          <a:bodyPr/>
          <a:lstStyle/>
          <a:p>
            <a:r>
              <a:rPr lang="en-IN" dirty="0"/>
              <a:t>Past Lab Exam Question</a:t>
            </a:r>
          </a:p>
        </p:txBody>
      </p:sp>
      <p:sp>
        <p:nvSpPr>
          <p:cNvPr id="3" name="Content Placeholder 2">
            <a:extLst>
              <a:ext uri="{FF2B5EF4-FFF2-40B4-BE49-F238E27FC236}">
                <a16:creationId xmlns:a16="http://schemas.microsoft.com/office/drawing/2014/main" id="{5F69829C-6B0D-F085-4FFC-D0D15DE14D92}"/>
              </a:ext>
            </a:extLst>
          </p:cNvPr>
          <p:cNvSpPr>
            <a:spLocks noGrp="1"/>
          </p:cNvSpPr>
          <p:nvPr>
            <p:ph idx="1"/>
          </p:nvPr>
        </p:nvSpPr>
        <p:spPr/>
        <p:txBody>
          <a:bodyPr/>
          <a:lstStyle/>
          <a:p>
            <a:pPr>
              <a:lnSpc>
                <a:spcPct val="107000"/>
              </a:lnSpc>
              <a:spcAft>
                <a:spcPts val="800"/>
              </a:spcAft>
            </a:pPr>
            <a:r>
              <a:rPr lang="en-IN" dirty="0"/>
              <a:t>mv </a:t>
            </a:r>
            <a:r>
              <a:rPr lang="en-IN" dirty="0" err="1"/>
              <a:t>application.jsp</a:t>
            </a:r>
            <a:r>
              <a:rPr lang="en-IN" dirty="0"/>
              <a:t> application.html</a:t>
            </a:r>
          </a:p>
          <a:p>
            <a:pPr>
              <a:lnSpc>
                <a:spcPct val="107000"/>
              </a:lnSpc>
              <a:spcAft>
                <a:spcPts val="800"/>
              </a:spcAft>
            </a:pPr>
            <a:r>
              <a:rPr lang="en-IN" dirty="0" err="1"/>
              <a:t>ps</a:t>
            </a:r>
            <a:r>
              <a:rPr lang="en-IN" dirty="0"/>
              <a:t> -p 2391</a:t>
            </a:r>
          </a:p>
          <a:p>
            <a:pPr>
              <a:lnSpc>
                <a:spcPct val="107000"/>
              </a:lnSpc>
              <a:spcAft>
                <a:spcPts val="800"/>
              </a:spcAft>
            </a:pPr>
            <a:r>
              <a:rPr lang="en-IN" dirty="0"/>
              <a:t>head -n 15 content.txt</a:t>
            </a:r>
          </a:p>
          <a:p>
            <a:pPr>
              <a:lnSpc>
                <a:spcPct val="107000"/>
              </a:lnSpc>
              <a:spcAft>
                <a:spcPts val="800"/>
              </a:spcAft>
            </a:pPr>
            <a:r>
              <a:rPr lang="en-IN" dirty="0"/>
              <a:t>find . -name "java.cpp"</a:t>
            </a:r>
          </a:p>
          <a:p>
            <a:pPr>
              <a:lnSpc>
                <a:spcPct val="107000"/>
              </a:lnSpc>
              <a:spcAft>
                <a:spcPts val="800"/>
              </a:spcAft>
            </a:pPr>
            <a:r>
              <a:rPr lang="en-IN" dirty="0" err="1"/>
              <a:t>sudo</a:t>
            </a:r>
            <a:r>
              <a:rPr lang="en-IN" dirty="0"/>
              <a:t> </a:t>
            </a:r>
            <a:r>
              <a:rPr lang="en-IN" dirty="0" err="1"/>
              <a:t>groupadd</a:t>
            </a:r>
            <a:r>
              <a:rPr lang="en-IN" dirty="0"/>
              <a:t> tester</a:t>
            </a:r>
          </a:p>
        </p:txBody>
      </p:sp>
    </p:spTree>
    <p:extLst>
      <p:ext uri="{BB962C8B-B14F-4D97-AF65-F5344CB8AC3E}">
        <p14:creationId xmlns:p14="http://schemas.microsoft.com/office/powerpoint/2010/main" val="3293495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1A1321-9B14-D464-D065-7CCEE2DB8C23}"/>
              </a:ext>
            </a:extLst>
          </p:cNvPr>
          <p:cNvSpPr>
            <a:spLocks noGrp="1"/>
          </p:cNvSpPr>
          <p:nvPr>
            <p:ph type="title"/>
          </p:nvPr>
        </p:nvSpPr>
        <p:spPr/>
        <p:txBody>
          <a:bodyPr/>
          <a:lstStyle/>
          <a:p>
            <a:r>
              <a:rPr lang="en-IN" dirty="0"/>
              <a:t>FTP, Telnet, etc</a:t>
            </a:r>
          </a:p>
        </p:txBody>
      </p:sp>
      <p:sp>
        <p:nvSpPr>
          <p:cNvPr id="5" name="Text Placeholder 4">
            <a:extLst>
              <a:ext uri="{FF2B5EF4-FFF2-40B4-BE49-F238E27FC236}">
                <a16:creationId xmlns:a16="http://schemas.microsoft.com/office/drawing/2014/main" id="{D9FEBA85-B1B0-1FB6-CBBD-4245DA673C42}"/>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8666627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C33699-91FE-A90B-7F8A-AA011E6364DB}"/>
              </a:ext>
            </a:extLst>
          </p:cNvPr>
          <p:cNvSpPr>
            <a:spLocks noGrp="1"/>
          </p:cNvSpPr>
          <p:nvPr>
            <p:ph type="title"/>
          </p:nvPr>
        </p:nvSpPr>
        <p:spPr/>
        <p:txBody>
          <a:bodyPr/>
          <a:lstStyle/>
          <a:p>
            <a:r>
              <a:rPr lang="en-IN" dirty="0"/>
              <a:t>FTP Concept</a:t>
            </a:r>
          </a:p>
        </p:txBody>
      </p:sp>
      <p:sp>
        <p:nvSpPr>
          <p:cNvPr id="5" name="Content Placeholder 4">
            <a:extLst>
              <a:ext uri="{FF2B5EF4-FFF2-40B4-BE49-F238E27FC236}">
                <a16:creationId xmlns:a16="http://schemas.microsoft.com/office/drawing/2014/main" id="{BE6E9566-8C1F-B3F2-3AB2-BA167D498ACF}"/>
              </a:ext>
            </a:extLst>
          </p:cNvPr>
          <p:cNvSpPr>
            <a:spLocks noGrp="1"/>
          </p:cNvSpPr>
          <p:nvPr>
            <p:ph idx="1"/>
          </p:nvPr>
        </p:nvSpPr>
        <p:spPr/>
        <p:txBody>
          <a:bodyPr/>
          <a:lstStyle/>
          <a:p>
            <a:endParaRPr lang="en-IN"/>
          </a:p>
        </p:txBody>
      </p:sp>
      <p:pic>
        <p:nvPicPr>
          <p:cNvPr id="2050" name="Picture 2" descr="FTP (File Transfer Protocol) - Tech-FAQ">
            <a:extLst>
              <a:ext uri="{FF2B5EF4-FFF2-40B4-BE49-F238E27FC236}">
                <a16:creationId xmlns:a16="http://schemas.microsoft.com/office/drawing/2014/main" id="{1903B3F0-4940-4343-B62D-17E8B7E8B6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5473" y="1408347"/>
            <a:ext cx="8081053" cy="4435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31919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93CC40-18BE-1D05-F084-D97E6AB63D91}"/>
              </a:ext>
            </a:extLst>
          </p:cNvPr>
          <p:cNvSpPr>
            <a:spLocks noGrp="1"/>
          </p:cNvSpPr>
          <p:nvPr>
            <p:ph type="title"/>
          </p:nvPr>
        </p:nvSpPr>
        <p:spPr/>
        <p:txBody>
          <a:bodyPr/>
          <a:lstStyle/>
          <a:p>
            <a:r>
              <a:rPr lang="en-IN" dirty="0"/>
              <a:t>FTP (File Transfer Protocol)</a:t>
            </a:r>
          </a:p>
        </p:txBody>
      </p:sp>
      <p:sp>
        <p:nvSpPr>
          <p:cNvPr id="5" name="Content Placeholder 4">
            <a:extLst>
              <a:ext uri="{FF2B5EF4-FFF2-40B4-BE49-F238E27FC236}">
                <a16:creationId xmlns:a16="http://schemas.microsoft.com/office/drawing/2014/main" id="{A334FDDA-D9D0-F4AF-C4D9-D7F1B785D11C}"/>
              </a:ext>
            </a:extLst>
          </p:cNvPr>
          <p:cNvSpPr>
            <a:spLocks noGrp="1"/>
          </p:cNvSpPr>
          <p:nvPr>
            <p:ph idx="1"/>
          </p:nvPr>
        </p:nvSpPr>
        <p:spPr/>
        <p:txBody>
          <a:bodyPr/>
          <a:lstStyle/>
          <a:p>
            <a:r>
              <a:rPr lang="en-IN" dirty="0"/>
              <a:t>One of the earliest Internet protocols for file transfers</a:t>
            </a:r>
          </a:p>
          <a:p>
            <a:r>
              <a:rPr lang="en-IN" dirty="0"/>
              <a:t>Allows downloading (server-to-client) or uploading (client-to-server) of files remotely</a:t>
            </a:r>
          </a:p>
          <a:p>
            <a:r>
              <a:rPr lang="en-IN" dirty="0"/>
              <a:t>Made up of two parts</a:t>
            </a:r>
          </a:p>
          <a:p>
            <a:pPr lvl="1"/>
            <a:r>
              <a:rPr lang="en-IN" dirty="0"/>
              <a:t>FTP server: Has files that can be downloaded, or it can also receive files from the users</a:t>
            </a:r>
          </a:p>
          <a:p>
            <a:pPr lvl="1"/>
            <a:r>
              <a:rPr lang="en-IN" dirty="0"/>
              <a:t>FTP client: Downloads the require files from an FTP server, or it can upload files to  the FTP server also</a:t>
            </a:r>
          </a:p>
        </p:txBody>
      </p:sp>
    </p:spTree>
    <p:extLst>
      <p:ext uri="{BB962C8B-B14F-4D97-AF65-F5344CB8AC3E}">
        <p14:creationId xmlns:p14="http://schemas.microsoft.com/office/powerpoint/2010/main" val="19107917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FEC75-6D4E-C7D7-98BA-14AA38DEE361}"/>
              </a:ext>
            </a:extLst>
          </p:cNvPr>
          <p:cNvSpPr>
            <a:spLocks noGrp="1"/>
          </p:cNvSpPr>
          <p:nvPr>
            <p:ph type="title"/>
          </p:nvPr>
        </p:nvSpPr>
        <p:spPr/>
        <p:txBody>
          <a:bodyPr/>
          <a:lstStyle/>
          <a:p>
            <a:r>
              <a:rPr lang="en-IN" dirty="0"/>
              <a:t>Setting up FTP Server on Ubuntu (on VirtualBox)</a:t>
            </a:r>
          </a:p>
        </p:txBody>
      </p:sp>
      <p:sp>
        <p:nvSpPr>
          <p:cNvPr id="3" name="Content Placeholder 2">
            <a:extLst>
              <a:ext uri="{FF2B5EF4-FFF2-40B4-BE49-F238E27FC236}">
                <a16:creationId xmlns:a16="http://schemas.microsoft.com/office/drawing/2014/main" id="{8173FA28-FE78-87D0-FBF3-EA21FF1C852C}"/>
              </a:ext>
            </a:extLst>
          </p:cNvPr>
          <p:cNvSpPr>
            <a:spLocks noGrp="1"/>
          </p:cNvSpPr>
          <p:nvPr>
            <p:ph idx="1"/>
          </p:nvPr>
        </p:nvSpPr>
        <p:spPr/>
        <p:txBody>
          <a:bodyPr>
            <a:normAutofit/>
          </a:bodyPr>
          <a:lstStyle/>
          <a:p>
            <a:r>
              <a:rPr lang="en-IN" dirty="0"/>
              <a:t>Step 1: A common open-source FTP utility used in Ubuntu is </a:t>
            </a:r>
            <a:r>
              <a:rPr lang="en-IN" dirty="0" err="1"/>
              <a:t>vsftpd</a:t>
            </a:r>
            <a:r>
              <a:rPr lang="en-IN" dirty="0"/>
              <a:t>.</a:t>
            </a:r>
          </a:p>
          <a:p>
            <a:r>
              <a:rPr lang="en-IN" dirty="0" err="1"/>
              <a:t>sudo</a:t>
            </a:r>
            <a:r>
              <a:rPr lang="en-IN" dirty="0"/>
              <a:t> apt install </a:t>
            </a:r>
            <a:r>
              <a:rPr lang="en-IN" dirty="0" err="1"/>
              <a:t>vsftpd</a:t>
            </a:r>
            <a:endParaRPr lang="en-IN" dirty="0"/>
          </a:p>
          <a:p>
            <a:endParaRPr lang="en-IN" dirty="0"/>
          </a:p>
          <a:p>
            <a:r>
              <a:rPr lang="en-IN" dirty="0"/>
              <a:t>Step 2: Start the FTP server</a:t>
            </a:r>
          </a:p>
          <a:p>
            <a:r>
              <a:rPr lang="en-IN" dirty="0" err="1"/>
              <a:t>sudo</a:t>
            </a:r>
            <a:r>
              <a:rPr lang="en-IN" dirty="0"/>
              <a:t> </a:t>
            </a:r>
            <a:r>
              <a:rPr lang="en-IN" dirty="0" err="1"/>
              <a:t>systemctl</a:t>
            </a:r>
            <a:r>
              <a:rPr lang="en-IN" dirty="0"/>
              <a:t> start </a:t>
            </a:r>
            <a:r>
              <a:rPr lang="en-IN" dirty="0" err="1"/>
              <a:t>vsftpd</a:t>
            </a:r>
            <a:endParaRPr lang="en-IN" dirty="0"/>
          </a:p>
          <a:p>
            <a:endParaRPr lang="en-IN" dirty="0"/>
          </a:p>
          <a:p>
            <a:r>
              <a:rPr lang="en-IN" dirty="0"/>
              <a:t>Step 3: Backup configuration files for safety</a:t>
            </a:r>
          </a:p>
          <a:p>
            <a:r>
              <a:rPr lang="en-IN" dirty="0" err="1"/>
              <a:t>sudo</a:t>
            </a:r>
            <a:r>
              <a:rPr lang="en-IN" dirty="0"/>
              <a:t> cp /etc/</a:t>
            </a:r>
            <a:r>
              <a:rPr lang="en-IN" dirty="0" err="1"/>
              <a:t>vsftpd.conf</a:t>
            </a:r>
            <a:r>
              <a:rPr lang="en-IN" dirty="0"/>
              <a:t>  /etc/</a:t>
            </a:r>
            <a:r>
              <a:rPr lang="en-IN" dirty="0" err="1"/>
              <a:t>vsftpd.conf_default</a:t>
            </a:r>
            <a:endParaRPr lang="en-IN" dirty="0"/>
          </a:p>
        </p:txBody>
      </p:sp>
    </p:spTree>
    <p:extLst>
      <p:ext uri="{BB962C8B-B14F-4D97-AF65-F5344CB8AC3E}">
        <p14:creationId xmlns:p14="http://schemas.microsoft.com/office/powerpoint/2010/main" val="33332873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FEC75-6D4E-C7D7-98BA-14AA38DEE361}"/>
              </a:ext>
            </a:extLst>
          </p:cNvPr>
          <p:cNvSpPr>
            <a:spLocks noGrp="1"/>
          </p:cNvSpPr>
          <p:nvPr>
            <p:ph type="title"/>
          </p:nvPr>
        </p:nvSpPr>
        <p:spPr/>
        <p:txBody>
          <a:bodyPr/>
          <a:lstStyle/>
          <a:p>
            <a:r>
              <a:rPr lang="en-IN" dirty="0"/>
              <a:t>Setting up FTP Server on Ubuntu</a:t>
            </a:r>
          </a:p>
        </p:txBody>
      </p:sp>
      <p:sp>
        <p:nvSpPr>
          <p:cNvPr id="3" name="Content Placeholder 2">
            <a:extLst>
              <a:ext uri="{FF2B5EF4-FFF2-40B4-BE49-F238E27FC236}">
                <a16:creationId xmlns:a16="http://schemas.microsoft.com/office/drawing/2014/main" id="{8173FA28-FE78-87D0-FBF3-EA21FF1C852C}"/>
              </a:ext>
            </a:extLst>
          </p:cNvPr>
          <p:cNvSpPr>
            <a:spLocks noGrp="1"/>
          </p:cNvSpPr>
          <p:nvPr>
            <p:ph idx="1"/>
          </p:nvPr>
        </p:nvSpPr>
        <p:spPr/>
        <p:txBody>
          <a:bodyPr>
            <a:normAutofit fontScale="77500" lnSpcReduction="20000"/>
          </a:bodyPr>
          <a:lstStyle/>
          <a:p>
            <a:r>
              <a:rPr lang="en-IN" dirty="0"/>
              <a:t>Step 4: Create an FTP user, so that a client can access the FTP server</a:t>
            </a:r>
          </a:p>
          <a:p>
            <a:r>
              <a:rPr lang="en-IN" dirty="0" err="1"/>
              <a:t>sudo</a:t>
            </a:r>
            <a:r>
              <a:rPr lang="en-IN" dirty="0"/>
              <a:t> </a:t>
            </a:r>
            <a:r>
              <a:rPr lang="en-IN" dirty="0" err="1"/>
              <a:t>useradd</a:t>
            </a:r>
            <a:r>
              <a:rPr lang="en-IN" dirty="0"/>
              <a:t> -m </a:t>
            </a:r>
            <a:r>
              <a:rPr lang="en-IN" dirty="0" err="1"/>
              <a:t>testuser</a:t>
            </a:r>
            <a:endParaRPr lang="en-IN" dirty="0"/>
          </a:p>
          <a:p>
            <a:r>
              <a:rPr lang="en-IN" dirty="0" err="1"/>
              <a:t>sudo</a:t>
            </a:r>
            <a:r>
              <a:rPr lang="en-IN" dirty="0"/>
              <a:t> passwd </a:t>
            </a:r>
            <a:r>
              <a:rPr lang="en-IN" dirty="0" err="1"/>
              <a:t>testuser</a:t>
            </a:r>
            <a:endParaRPr lang="en-IN" dirty="0"/>
          </a:p>
          <a:p>
            <a:endParaRPr lang="en-IN" dirty="0"/>
          </a:p>
          <a:p>
            <a:r>
              <a:rPr lang="en-IN" dirty="0"/>
              <a:t>Step 5: Allow FTP through the firewall</a:t>
            </a:r>
          </a:p>
          <a:p>
            <a:r>
              <a:rPr lang="en-IN" dirty="0" err="1"/>
              <a:t>sudo</a:t>
            </a:r>
            <a:r>
              <a:rPr lang="en-IN" dirty="0"/>
              <a:t> </a:t>
            </a:r>
            <a:r>
              <a:rPr lang="en-IN" dirty="0" err="1"/>
              <a:t>ufw</a:t>
            </a:r>
            <a:r>
              <a:rPr lang="en-IN" dirty="0"/>
              <a:t> allow 20/</a:t>
            </a:r>
            <a:r>
              <a:rPr lang="en-IN" dirty="0" err="1"/>
              <a:t>tcp</a:t>
            </a:r>
            <a:endParaRPr lang="en-IN" dirty="0"/>
          </a:p>
          <a:p>
            <a:r>
              <a:rPr lang="en-IN" dirty="0" err="1"/>
              <a:t>sudo</a:t>
            </a:r>
            <a:r>
              <a:rPr lang="en-IN" dirty="0"/>
              <a:t> </a:t>
            </a:r>
            <a:r>
              <a:rPr lang="en-IN" dirty="0" err="1"/>
              <a:t>ufw</a:t>
            </a:r>
            <a:r>
              <a:rPr lang="en-IN" dirty="0"/>
              <a:t> allow 21/</a:t>
            </a:r>
            <a:r>
              <a:rPr lang="en-IN" dirty="0" err="1"/>
              <a:t>tcp</a:t>
            </a:r>
            <a:endParaRPr lang="en-IN" dirty="0"/>
          </a:p>
          <a:p>
            <a:endParaRPr lang="en-IN" dirty="0"/>
          </a:p>
          <a:p>
            <a:r>
              <a:rPr lang="en-IN" dirty="0"/>
              <a:t>Step 6: Connect to the FTP server locally</a:t>
            </a:r>
          </a:p>
          <a:p>
            <a:r>
              <a:rPr lang="en-IN" dirty="0" err="1"/>
              <a:t>sudo</a:t>
            </a:r>
            <a:r>
              <a:rPr lang="en-IN" dirty="0"/>
              <a:t> ftp Ubuntu</a:t>
            </a:r>
          </a:p>
          <a:p>
            <a:r>
              <a:rPr lang="en-IN" dirty="0"/>
              <a:t>(Here, Ubuntu is considered to be our Linux machine name, so replace it with the actual machine name)</a:t>
            </a:r>
          </a:p>
        </p:txBody>
      </p:sp>
    </p:spTree>
    <p:extLst>
      <p:ext uri="{BB962C8B-B14F-4D97-AF65-F5344CB8AC3E}">
        <p14:creationId xmlns:p14="http://schemas.microsoft.com/office/powerpoint/2010/main" val="4393298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EBAB7-188B-4292-A9D0-DF624751519B}"/>
              </a:ext>
            </a:extLst>
          </p:cNvPr>
          <p:cNvSpPr>
            <a:spLocks noGrp="1"/>
          </p:cNvSpPr>
          <p:nvPr>
            <p:ph type="title"/>
          </p:nvPr>
        </p:nvSpPr>
        <p:spPr/>
        <p:txBody>
          <a:bodyPr/>
          <a:lstStyle/>
          <a:p>
            <a:r>
              <a:rPr lang="en-IN" dirty="0"/>
              <a:t>Accessing the FTP Server from our Windows Machine</a:t>
            </a:r>
          </a:p>
        </p:txBody>
      </p:sp>
      <p:sp>
        <p:nvSpPr>
          <p:cNvPr id="3" name="Content Placeholder 2">
            <a:extLst>
              <a:ext uri="{FF2B5EF4-FFF2-40B4-BE49-F238E27FC236}">
                <a16:creationId xmlns:a16="http://schemas.microsoft.com/office/drawing/2014/main" id="{056172D9-5C38-99E4-F878-AC1C326A17A8}"/>
              </a:ext>
            </a:extLst>
          </p:cNvPr>
          <p:cNvSpPr>
            <a:spLocks noGrp="1"/>
          </p:cNvSpPr>
          <p:nvPr>
            <p:ph idx="1"/>
          </p:nvPr>
        </p:nvSpPr>
        <p:spPr/>
        <p:txBody>
          <a:bodyPr>
            <a:normAutofit fontScale="92500" lnSpcReduction="20000"/>
          </a:bodyPr>
          <a:lstStyle/>
          <a:p>
            <a:r>
              <a:rPr lang="en-IN" dirty="0"/>
              <a:t>Open command prompt and type </a:t>
            </a:r>
            <a:r>
              <a:rPr lang="en-IN" b="1" dirty="0">
                <a:solidFill>
                  <a:srgbClr val="00B0F0"/>
                </a:solidFill>
              </a:rPr>
              <a:t>ftp</a:t>
            </a:r>
          </a:p>
          <a:p>
            <a:r>
              <a:rPr lang="en-IN" dirty="0"/>
              <a:t>ftp&gt; </a:t>
            </a:r>
            <a:r>
              <a:rPr lang="en-IN" b="1" dirty="0">
                <a:solidFill>
                  <a:srgbClr val="00B0F0"/>
                </a:solidFill>
              </a:rPr>
              <a:t>open</a:t>
            </a:r>
          </a:p>
          <a:p>
            <a:r>
              <a:rPr lang="en-IN" dirty="0"/>
              <a:t>To </a:t>
            </a:r>
            <a:r>
              <a:rPr lang="en-IN" dirty="0">
                <a:solidFill>
                  <a:srgbClr val="00B0F0"/>
                </a:solidFill>
              </a:rPr>
              <a:t>192.168.0.24</a:t>
            </a:r>
            <a:r>
              <a:rPr lang="en-IN" dirty="0"/>
              <a:t>     … This is the IP address of the Ubuntu machine – to find it, we can type </a:t>
            </a:r>
            <a:r>
              <a:rPr lang="en-IN" i="1" dirty="0" err="1"/>
              <a:t>ip</a:t>
            </a:r>
            <a:r>
              <a:rPr lang="en-IN" i="1" dirty="0"/>
              <a:t> a</a:t>
            </a:r>
            <a:r>
              <a:rPr lang="en-IN" dirty="0"/>
              <a:t> or </a:t>
            </a:r>
            <a:r>
              <a:rPr lang="en-IN" i="1" dirty="0" err="1"/>
              <a:t>ifconfig</a:t>
            </a:r>
            <a:r>
              <a:rPr lang="en-IN" dirty="0"/>
              <a:t> on the Ubuntu machine’s terminal</a:t>
            </a:r>
          </a:p>
          <a:p>
            <a:r>
              <a:rPr lang="en-US" dirty="0"/>
              <a:t>Connected to 192.168.0.24.</a:t>
            </a:r>
          </a:p>
          <a:p>
            <a:r>
              <a:rPr lang="en-US" dirty="0"/>
              <a:t>220 (</a:t>
            </a:r>
            <a:r>
              <a:rPr lang="en-US" dirty="0" err="1"/>
              <a:t>vsFTPd</a:t>
            </a:r>
            <a:r>
              <a:rPr lang="en-US" dirty="0"/>
              <a:t> 3.0.5)</a:t>
            </a:r>
          </a:p>
          <a:p>
            <a:r>
              <a:rPr lang="en-US" dirty="0"/>
              <a:t>200 Always in UTF8 mode.</a:t>
            </a:r>
          </a:p>
          <a:p>
            <a:r>
              <a:rPr lang="en-US" dirty="0"/>
              <a:t>User (192.168.0.24:(none)): </a:t>
            </a:r>
            <a:r>
              <a:rPr lang="en-US" dirty="0" err="1">
                <a:solidFill>
                  <a:srgbClr val="00B0F0"/>
                </a:solidFill>
              </a:rPr>
              <a:t>testuser</a:t>
            </a:r>
            <a:endParaRPr lang="en-US" dirty="0">
              <a:solidFill>
                <a:srgbClr val="00B0F0"/>
              </a:solidFill>
            </a:endParaRPr>
          </a:p>
          <a:p>
            <a:r>
              <a:rPr lang="en-US" dirty="0"/>
              <a:t>331 Please specify the password.</a:t>
            </a:r>
          </a:p>
          <a:p>
            <a:r>
              <a:rPr lang="en-US" dirty="0"/>
              <a:t>Password:</a:t>
            </a:r>
          </a:p>
          <a:p>
            <a:r>
              <a:rPr lang="en-US" dirty="0"/>
              <a:t>230 Login successful.</a:t>
            </a:r>
            <a:endParaRPr lang="en-IN" dirty="0"/>
          </a:p>
        </p:txBody>
      </p:sp>
    </p:spTree>
    <p:extLst>
      <p:ext uri="{BB962C8B-B14F-4D97-AF65-F5344CB8AC3E}">
        <p14:creationId xmlns:p14="http://schemas.microsoft.com/office/powerpoint/2010/main" val="4072521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B7C76-DB6A-6822-CCDD-8B80178713DC}"/>
              </a:ext>
            </a:extLst>
          </p:cNvPr>
          <p:cNvSpPr>
            <a:spLocks noGrp="1"/>
          </p:cNvSpPr>
          <p:nvPr>
            <p:ph type="title"/>
          </p:nvPr>
        </p:nvSpPr>
        <p:spPr/>
        <p:txBody>
          <a:bodyPr/>
          <a:lstStyle/>
          <a:p>
            <a:r>
              <a:rPr lang="en-IN" dirty="0"/>
              <a:t>Past Lab Exam Question</a:t>
            </a:r>
          </a:p>
        </p:txBody>
      </p:sp>
      <p:sp>
        <p:nvSpPr>
          <p:cNvPr id="3" name="Content Placeholder 2">
            <a:extLst>
              <a:ext uri="{FF2B5EF4-FFF2-40B4-BE49-F238E27FC236}">
                <a16:creationId xmlns:a16="http://schemas.microsoft.com/office/drawing/2014/main" id="{387FB887-FD2A-EE88-82E7-0FF8724DD149}"/>
              </a:ext>
            </a:extLst>
          </p:cNvPr>
          <p:cNvSpPr>
            <a:spLocks noGrp="1"/>
          </p:cNvSpPr>
          <p:nvPr>
            <p:ph idx="1"/>
          </p:nvPr>
        </p:nvSpPr>
        <p:spPr/>
        <p:txBody>
          <a:bodyPr>
            <a:normAutofit fontScale="77500" lnSpcReduction="20000"/>
          </a:bodyPr>
          <a:lstStyle/>
          <a:p>
            <a:r>
              <a:rPr lang="en-US" dirty="0"/>
              <a:t>Write a bash script to take input Number as upper limit from user.  </a:t>
            </a:r>
          </a:p>
          <a:p>
            <a:r>
              <a:rPr lang="en-US" dirty="0"/>
              <a:t>	a) Print the PID of the current script</a:t>
            </a:r>
          </a:p>
          <a:p>
            <a:r>
              <a:rPr lang="en-US" dirty="0"/>
              <a:t>	b) Print the Numbers in reverse till we reach zero </a:t>
            </a:r>
          </a:p>
          <a:p>
            <a:r>
              <a:rPr lang="en-US" dirty="0"/>
              <a:t>		</a:t>
            </a:r>
            <a:r>
              <a:rPr lang="en-US" dirty="0" err="1"/>
              <a:t>e.g</a:t>
            </a:r>
            <a:r>
              <a:rPr lang="en-US" dirty="0"/>
              <a:t>: If the user enters 5, print the numbers as below in separate lines</a:t>
            </a:r>
          </a:p>
          <a:p>
            <a:r>
              <a:rPr lang="en-US" dirty="0"/>
              <a:t>			5</a:t>
            </a:r>
          </a:p>
          <a:p>
            <a:r>
              <a:rPr lang="en-US" dirty="0"/>
              <a:t>			4</a:t>
            </a:r>
          </a:p>
          <a:p>
            <a:r>
              <a:rPr lang="en-US" dirty="0"/>
              <a:t>			3</a:t>
            </a:r>
          </a:p>
          <a:p>
            <a:r>
              <a:rPr lang="en-US" dirty="0"/>
              <a:t>			2</a:t>
            </a:r>
          </a:p>
          <a:p>
            <a:r>
              <a:rPr lang="en-US" dirty="0"/>
              <a:t>			1 </a:t>
            </a:r>
          </a:p>
          <a:p>
            <a:r>
              <a:rPr lang="en-US" dirty="0"/>
              <a:t>	c) Input Number range is greater than 1 and less than 100</a:t>
            </a:r>
          </a:p>
          <a:p>
            <a:r>
              <a:rPr lang="en-US" dirty="0"/>
              <a:t>	d) If user inputs number less than 1 or more than 100 print message “Input Number is Out of range”</a:t>
            </a:r>
          </a:p>
          <a:p>
            <a:endParaRPr lang="en-IN" dirty="0"/>
          </a:p>
        </p:txBody>
      </p:sp>
    </p:spTree>
    <p:extLst>
      <p:ext uri="{BB962C8B-B14F-4D97-AF65-F5344CB8AC3E}">
        <p14:creationId xmlns:p14="http://schemas.microsoft.com/office/powerpoint/2010/main" val="16463220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EBAB7-188B-4292-A9D0-DF624751519B}"/>
              </a:ext>
            </a:extLst>
          </p:cNvPr>
          <p:cNvSpPr>
            <a:spLocks noGrp="1"/>
          </p:cNvSpPr>
          <p:nvPr>
            <p:ph type="title"/>
          </p:nvPr>
        </p:nvSpPr>
        <p:spPr/>
        <p:txBody>
          <a:bodyPr/>
          <a:lstStyle/>
          <a:p>
            <a:r>
              <a:rPr lang="en-IN" dirty="0"/>
              <a:t>Accessing the FTP Server from our Windows Machine</a:t>
            </a:r>
          </a:p>
        </p:txBody>
      </p:sp>
      <p:sp>
        <p:nvSpPr>
          <p:cNvPr id="3" name="Content Placeholder 2">
            <a:extLst>
              <a:ext uri="{FF2B5EF4-FFF2-40B4-BE49-F238E27FC236}">
                <a16:creationId xmlns:a16="http://schemas.microsoft.com/office/drawing/2014/main" id="{056172D9-5C38-99E4-F878-AC1C326A17A8}"/>
              </a:ext>
            </a:extLst>
          </p:cNvPr>
          <p:cNvSpPr>
            <a:spLocks noGrp="1"/>
          </p:cNvSpPr>
          <p:nvPr>
            <p:ph idx="1"/>
          </p:nvPr>
        </p:nvSpPr>
        <p:spPr>
          <a:xfrm>
            <a:off x="838200" y="1815351"/>
            <a:ext cx="10515600" cy="4351338"/>
          </a:xfrm>
        </p:spPr>
        <p:txBody>
          <a:bodyPr>
            <a:normAutofit/>
          </a:bodyPr>
          <a:lstStyle/>
          <a:p>
            <a:r>
              <a:rPr lang="en-US" dirty="0"/>
              <a:t>ftp&gt; </a:t>
            </a:r>
            <a:r>
              <a:rPr lang="en-US" dirty="0">
                <a:solidFill>
                  <a:srgbClr val="00B0F0"/>
                </a:solidFill>
              </a:rPr>
              <a:t>stat</a:t>
            </a:r>
          </a:p>
          <a:p>
            <a:r>
              <a:rPr lang="en-US" dirty="0"/>
              <a:t>Connected to 192.168.0.24.</a:t>
            </a:r>
          </a:p>
          <a:p>
            <a:r>
              <a:rPr lang="en-US" dirty="0"/>
              <a:t>Type: ascii; Verbose: On ; Bell: Off ; Prompting: On ; </a:t>
            </a:r>
            <a:r>
              <a:rPr lang="en-US" dirty="0" err="1"/>
              <a:t>Globbing</a:t>
            </a:r>
            <a:r>
              <a:rPr lang="en-US" dirty="0"/>
              <a:t>: On</a:t>
            </a:r>
          </a:p>
          <a:p>
            <a:r>
              <a:rPr lang="en-US" dirty="0"/>
              <a:t>Debugging: Off ; Hash mark printing: Off .</a:t>
            </a:r>
          </a:p>
          <a:p>
            <a:r>
              <a:rPr lang="en-US" dirty="0"/>
              <a:t>ftp&gt; </a:t>
            </a:r>
            <a:r>
              <a:rPr lang="en-US" dirty="0" err="1">
                <a:solidFill>
                  <a:srgbClr val="00B0F0"/>
                </a:solidFill>
              </a:rPr>
              <a:t>pwd</a:t>
            </a:r>
            <a:endParaRPr lang="en-US" dirty="0">
              <a:solidFill>
                <a:srgbClr val="00B0F0"/>
              </a:solidFill>
            </a:endParaRPr>
          </a:p>
          <a:p>
            <a:r>
              <a:rPr lang="en-US" dirty="0"/>
              <a:t>257 "/home/</a:t>
            </a:r>
            <a:r>
              <a:rPr lang="en-US" dirty="0" err="1"/>
              <a:t>testuser</a:t>
            </a:r>
            <a:r>
              <a:rPr lang="en-US" dirty="0"/>
              <a:t>" is the current directory</a:t>
            </a:r>
          </a:p>
          <a:p>
            <a:r>
              <a:rPr lang="en-US" dirty="0"/>
              <a:t>ftp&gt; </a:t>
            </a:r>
            <a:r>
              <a:rPr lang="en-US" dirty="0" err="1">
                <a:solidFill>
                  <a:srgbClr val="00B0F0"/>
                </a:solidFill>
              </a:rPr>
              <a:t>dir</a:t>
            </a:r>
            <a:endParaRPr lang="en-IN" dirty="0">
              <a:solidFill>
                <a:srgbClr val="00B0F0"/>
              </a:solidFill>
            </a:endParaRPr>
          </a:p>
        </p:txBody>
      </p:sp>
    </p:spTree>
    <p:extLst>
      <p:ext uri="{BB962C8B-B14F-4D97-AF65-F5344CB8AC3E}">
        <p14:creationId xmlns:p14="http://schemas.microsoft.com/office/powerpoint/2010/main" val="29778947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81247-20FD-D786-D92D-022A3F6DEAEC}"/>
              </a:ext>
            </a:extLst>
          </p:cNvPr>
          <p:cNvSpPr>
            <a:spLocks noGrp="1"/>
          </p:cNvSpPr>
          <p:nvPr>
            <p:ph type="title"/>
          </p:nvPr>
        </p:nvSpPr>
        <p:spPr/>
        <p:txBody>
          <a:bodyPr/>
          <a:lstStyle/>
          <a:p>
            <a:r>
              <a:rPr lang="en-IN" dirty="0"/>
              <a:t>Checking for Files</a:t>
            </a:r>
          </a:p>
        </p:txBody>
      </p:sp>
      <p:sp>
        <p:nvSpPr>
          <p:cNvPr id="3" name="Content Placeholder 2">
            <a:extLst>
              <a:ext uri="{FF2B5EF4-FFF2-40B4-BE49-F238E27FC236}">
                <a16:creationId xmlns:a16="http://schemas.microsoft.com/office/drawing/2014/main" id="{8B604BBB-DF08-ADA4-42DA-229175772559}"/>
              </a:ext>
            </a:extLst>
          </p:cNvPr>
          <p:cNvSpPr>
            <a:spLocks noGrp="1"/>
          </p:cNvSpPr>
          <p:nvPr>
            <p:ph idx="1"/>
          </p:nvPr>
        </p:nvSpPr>
        <p:spPr/>
        <p:txBody>
          <a:bodyPr/>
          <a:lstStyle/>
          <a:p>
            <a:r>
              <a:rPr lang="en-IN" dirty="0"/>
              <a:t>Create a file on the FTP server (i.e. Ubuntu machine)</a:t>
            </a:r>
          </a:p>
          <a:p>
            <a:r>
              <a:rPr lang="it-IT" dirty="0"/>
              <a:t>atul@atul-virtualbox:~$ </a:t>
            </a:r>
            <a:r>
              <a:rPr lang="it-IT" b="1" dirty="0">
                <a:solidFill>
                  <a:srgbClr val="FFFF00"/>
                </a:solidFill>
              </a:rPr>
              <a:t>sudo su</a:t>
            </a:r>
          </a:p>
          <a:p>
            <a:r>
              <a:rPr lang="it-IT" dirty="0"/>
              <a:t>root@atul-virtualbox:/home/atul# </a:t>
            </a:r>
            <a:r>
              <a:rPr lang="it-IT" b="1" dirty="0">
                <a:solidFill>
                  <a:srgbClr val="FFFF00"/>
                </a:solidFill>
              </a:rPr>
              <a:t>cd /home/testuser/</a:t>
            </a:r>
          </a:p>
          <a:p>
            <a:r>
              <a:rPr lang="it-IT" dirty="0"/>
              <a:t>root@atul-virtualbox:/home/testuser# </a:t>
            </a:r>
            <a:r>
              <a:rPr lang="it-IT" b="1" dirty="0">
                <a:solidFill>
                  <a:srgbClr val="FFFF00"/>
                </a:solidFill>
              </a:rPr>
              <a:t>nano test.txt</a:t>
            </a:r>
          </a:p>
          <a:p>
            <a:endParaRPr lang="en-IN" dirty="0"/>
          </a:p>
          <a:p>
            <a:endParaRPr lang="en-IN" dirty="0"/>
          </a:p>
          <a:p>
            <a:endParaRPr lang="en-IN" dirty="0"/>
          </a:p>
        </p:txBody>
      </p:sp>
    </p:spTree>
    <p:extLst>
      <p:ext uri="{BB962C8B-B14F-4D97-AF65-F5344CB8AC3E}">
        <p14:creationId xmlns:p14="http://schemas.microsoft.com/office/powerpoint/2010/main" val="21850365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C4733-CF3E-B30D-162D-8531ACC0077A}"/>
              </a:ext>
            </a:extLst>
          </p:cNvPr>
          <p:cNvSpPr>
            <a:spLocks noGrp="1"/>
          </p:cNvSpPr>
          <p:nvPr>
            <p:ph type="title"/>
          </p:nvPr>
        </p:nvSpPr>
        <p:spPr/>
        <p:txBody>
          <a:bodyPr/>
          <a:lstStyle/>
          <a:p>
            <a:r>
              <a:rPr lang="en-IN" dirty="0"/>
              <a:t>Now Check in Windows FTP Client</a:t>
            </a:r>
          </a:p>
        </p:txBody>
      </p:sp>
      <p:sp>
        <p:nvSpPr>
          <p:cNvPr id="3" name="Content Placeholder 2">
            <a:extLst>
              <a:ext uri="{FF2B5EF4-FFF2-40B4-BE49-F238E27FC236}">
                <a16:creationId xmlns:a16="http://schemas.microsoft.com/office/drawing/2014/main" id="{F4FFED86-19D9-87AD-B91A-92258F09FD7A}"/>
              </a:ext>
            </a:extLst>
          </p:cNvPr>
          <p:cNvSpPr>
            <a:spLocks noGrp="1"/>
          </p:cNvSpPr>
          <p:nvPr>
            <p:ph idx="1"/>
          </p:nvPr>
        </p:nvSpPr>
        <p:spPr/>
        <p:txBody>
          <a:bodyPr/>
          <a:lstStyle/>
          <a:p>
            <a:r>
              <a:rPr lang="en-IN" dirty="0"/>
              <a:t>ftp&gt; </a:t>
            </a:r>
            <a:r>
              <a:rPr lang="en-IN" dirty="0" err="1">
                <a:solidFill>
                  <a:srgbClr val="00B0F0"/>
                </a:solidFill>
              </a:rPr>
              <a:t>pwd</a:t>
            </a:r>
            <a:endParaRPr lang="en-IN" dirty="0">
              <a:solidFill>
                <a:srgbClr val="00B0F0"/>
              </a:solidFill>
            </a:endParaRPr>
          </a:p>
          <a:p>
            <a:r>
              <a:rPr lang="en-IN" dirty="0"/>
              <a:t>257 "/home/</a:t>
            </a:r>
            <a:r>
              <a:rPr lang="en-IN" dirty="0" err="1"/>
              <a:t>testuser</a:t>
            </a:r>
            <a:r>
              <a:rPr lang="en-IN" dirty="0"/>
              <a:t>" is the current directory</a:t>
            </a:r>
          </a:p>
          <a:p>
            <a:r>
              <a:rPr lang="en-IN" dirty="0"/>
              <a:t>ftp&gt; </a:t>
            </a:r>
            <a:r>
              <a:rPr lang="en-IN" dirty="0" err="1">
                <a:solidFill>
                  <a:srgbClr val="00B0F0"/>
                </a:solidFill>
              </a:rPr>
              <a:t>dir</a:t>
            </a:r>
            <a:endParaRPr lang="en-IN" dirty="0">
              <a:solidFill>
                <a:srgbClr val="00B0F0"/>
              </a:solidFill>
            </a:endParaRPr>
          </a:p>
          <a:p>
            <a:r>
              <a:rPr lang="en-IN" dirty="0"/>
              <a:t>200 PORT command successful. Consider using PASV.</a:t>
            </a:r>
          </a:p>
          <a:p>
            <a:r>
              <a:rPr lang="en-IN" dirty="0"/>
              <a:t>150 Here comes the directory listing.</a:t>
            </a:r>
          </a:p>
          <a:p>
            <a:r>
              <a:rPr lang="en-IN" dirty="0"/>
              <a:t>-</a:t>
            </a:r>
            <a:r>
              <a:rPr lang="en-IN" dirty="0" err="1"/>
              <a:t>rw</a:t>
            </a:r>
            <a:r>
              <a:rPr lang="en-IN" dirty="0"/>
              <a:t>-r--r--    1 0        0              14 Mar 23 19:10 test.txt</a:t>
            </a:r>
          </a:p>
          <a:p>
            <a:r>
              <a:rPr lang="en-IN" dirty="0"/>
              <a:t>226 Directory send OK.</a:t>
            </a:r>
          </a:p>
          <a:p>
            <a:r>
              <a:rPr lang="en-IN" dirty="0"/>
              <a:t>ftp: 69 bytes received in 0.01Seconds 8.63Kbytes/sec.</a:t>
            </a:r>
          </a:p>
        </p:txBody>
      </p:sp>
    </p:spTree>
    <p:extLst>
      <p:ext uri="{BB962C8B-B14F-4D97-AF65-F5344CB8AC3E}">
        <p14:creationId xmlns:p14="http://schemas.microsoft.com/office/powerpoint/2010/main" val="5322601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A7235-DDCB-1EE3-D989-9D576201B2A1}"/>
              </a:ext>
            </a:extLst>
          </p:cNvPr>
          <p:cNvSpPr>
            <a:spLocks noGrp="1"/>
          </p:cNvSpPr>
          <p:nvPr>
            <p:ph type="title"/>
          </p:nvPr>
        </p:nvSpPr>
        <p:spPr/>
        <p:txBody>
          <a:bodyPr/>
          <a:lstStyle/>
          <a:p>
            <a:r>
              <a:rPr lang="en-IN" dirty="0"/>
              <a:t>Download a File using FTP</a:t>
            </a:r>
          </a:p>
        </p:txBody>
      </p:sp>
      <p:sp>
        <p:nvSpPr>
          <p:cNvPr id="3" name="Content Placeholder 2">
            <a:extLst>
              <a:ext uri="{FF2B5EF4-FFF2-40B4-BE49-F238E27FC236}">
                <a16:creationId xmlns:a16="http://schemas.microsoft.com/office/drawing/2014/main" id="{2C375852-7247-32B4-CDCC-F2BCAF9CAE73}"/>
              </a:ext>
            </a:extLst>
          </p:cNvPr>
          <p:cNvSpPr>
            <a:spLocks noGrp="1"/>
          </p:cNvSpPr>
          <p:nvPr>
            <p:ph idx="1"/>
          </p:nvPr>
        </p:nvSpPr>
        <p:spPr/>
        <p:txBody>
          <a:bodyPr/>
          <a:lstStyle/>
          <a:p>
            <a:r>
              <a:rPr lang="en-IN" dirty="0"/>
              <a:t>ftp&gt; </a:t>
            </a:r>
            <a:r>
              <a:rPr lang="en-IN" dirty="0">
                <a:solidFill>
                  <a:srgbClr val="00B0F0"/>
                </a:solidFill>
              </a:rPr>
              <a:t>get test.txt</a:t>
            </a:r>
          </a:p>
          <a:p>
            <a:r>
              <a:rPr lang="en-IN" dirty="0"/>
              <a:t>200 PORT command successful. Consider using PASV.</a:t>
            </a:r>
          </a:p>
          <a:p>
            <a:r>
              <a:rPr lang="en-IN" dirty="0"/>
              <a:t>150 Opening BINARY mode data connection for test.txt (14 bytes).</a:t>
            </a:r>
          </a:p>
          <a:p>
            <a:r>
              <a:rPr lang="en-IN" dirty="0"/>
              <a:t>226 Transfer complete.</a:t>
            </a:r>
          </a:p>
          <a:p>
            <a:r>
              <a:rPr lang="en-IN" dirty="0"/>
              <a:t>ftp: 14 bytes received in 0.00Seconds 14000.00Kbytes/sec.</a:t>
            </a:r>
          </a:p>
        </p:txBody>
      </p:sp>
    </p:spTree>
    <p:extLst>
      <p:ext uri="{BB962C8B-B14F-4D97-AF65-F5344CB8AC3E}">
        <p14:creationId xmlns:p14="http://schemas.microsoft.com/office/powerpoint/2010/main" val="30641817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843EE-2D51-FAED-45E3-D37D7F1757E1}"/>
              </a:ext>
            </a:extLst>
          </p:cNvPr>
          <p:cNvSpPr>
            <a:spLocks noGrp="1"/>
          </p:cNvSpPr>
          <p:nvPr>
            <p:ph type="title"/>
          </p:nvPr>
        </p:nvSpPr>
        <p:spPr/>
        <p:txBody>
          <a:bodyPr/>
          <a:lstStyle/>
          <a:p>
            <a:r>
              <a:rPr lang="en-IN" dirty="0"/>
              <a:t>Telnet and SSH</a:t>
            </a:r>
          </a:p>
        </p:txBody>
      </p:sp>
      <p:sp>
        <p:nvSpPr>
          <p:cNvPr id="3" name="Content Placeholder 2">
            <a:extLst>
              <a:ext uri="{FF2B5EF4-FFF2-40B4-BE49-F238E27FC236}">
                <a16:creationId xmlns:a16="http://schemas.microsoft.com/office/drawing/2014/main" id="{A7C73C4C-A722-657D-00F5-C41EA000EDC1}"/>
              </a:ext>
            </a:extLst>
          </p:cNvPr>
          <p:cNvSpPr>
            <a:spLocks noGrp="1"/>
          </p:cNvSpPr>
          <p:nvPr>
            <p:ph idx="1"/>
          </p:nvPr>
        </p:nvSpPr>
        <p:spPr/>
        <p:txBody>
          <a:bodyPr/>
          <a:lstStyle/>
          <a:p>
            <a:r>
              <a:rPr lang="en-IN" b="1" dirty="0"/>
              <a:t>Telnet (Terminal + Network)</a:t>
            </a:r>
            <a:r>
              <a:rPr lang="en-IN" dirty="0"/>
              <a:t> is an Internet protocol for allowing a client computer to connect to a remote server computer and work on the server computer</a:t>
            </a:r>
          </a:p>
          <a:p>
            <a:r>
              <a:rPr lang="en-IN" dirty="0"/>
              <a:t>Somewhat obsolete (outdated)</a:t>
            </a:r>
          </a:p>
          <a:p>
            <a:r>
              <a:rPr lang="en-IN" dirty="0"/>
              <a:t>Now we generally use </a:t>
            </a:r>
            <a:r>
              <a:rPr lang="en-IN" b="1" dirty="0"/>
              <a:t>SSH (Secure Shell)</a:t>
            </a:r>
            <a:r>
              <a:rPr lang="en-IN" dirty="0"/>
              <a:t> instead of Telnet</a:t>
            </a:r>
          </a:p>
          <a:p>
            <a:r>
              <a:rPr lang="en-IN" dirty="0"/>
              <a:t>SSH also allows a remote client computer to connect to a server over the Internet</a:t>
            </a:r>
          </a:p>
          <a:p>
            <a:pPr lvl="1"/>
            <a:r>
              <a:rPr lang="en-IN" dirty="0"/>
              <a:t>Very useful in </a:t>
            </a:r>
            <a:r>
              <a:rPr lang="en-IN" b="1" dirty="0"/>
              <a:t>cloud computing</a:t>
            </a:r>
          </a:p>
        </p:txBody>
      </p:sp>
    </p:spTree>
    <p:extLst>
      <p:ext uri="{BB962C8B-B14F-4D97-AF65-F5344CB8AC3E}">
        <p14:creationId xmlns:p14="http://schemas.microsoft.com/office/powerpoint/2010/main" val="18390102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7BFB9-1AF5-82B2-4CDC-6F28B645AAF9}"/>
              </a:ext>
            </a:extLst>
          </p:cNvPr>
          <p:cNvSpPr>
            <a:spLocks noGrp="1"/>
          </p:cNvSpPr>
          <p:nvPr>
            <p:ph type="title"/>
          </p:nvPr>
        </p:nvSpPr>
        <p:spPr/>
        <p:txBody>
          <a:bodyPr/>
          <a:lstStyle/>
          <a:p>
            <a:r>
              <a:rPr lang="en-IN" dirty="0"/>
              <a:t>Setting up Telnet Server on Ubuntu</a:t>
            </a:r>
          </a:p>
        </p:txBody>
      </p:sp>
      <p:sp>
        <p:nvSpPr>
          <p:cNvPr id="3" name="Content Placeholder 2">
            <a:extLst>
              <a:ext uri="{FF2B5EF4-FFF2-40B4-BE49-F238E27FC236}">
                <a16:creationId xmlns:a16="http://schemas.microsoft.com/office/drawing/2014/main" id="{CF4E54E5-C7E8-F180-C301-C02F8BEC4957}"/>
              </a:ext>
            </a:extLst>
          </p:cNvPr>
          <p:cNvSpPr>
            <a:spLocks noGrp="1"/>
          </p:cNvSpPr>
          <p:nvPr>
            <p:ph idx="1"/>
          </p:nvPr>
        </p:nvSpPr>
        <p:spPr/>
        <p:txBody>
          <a:bodyPr>
            <a:normAutofit fontScale="77500" lnSpcReduction="20000"/>
          </a:bodyPr>
          <a:lstStyle/>
          <a:p>
            <a:r>
              <a:rPr lang="en-IN" dirty="0"/>
              <a:t>Step 1: Install Telnet server</a:t>
            </a:r>
          </a:p>
          <a:p>
            <a:r>
              <a:rPr lang="en-IN" dirty="0" err="1"/>
              <a:t>sudo</a:t>
            </a:r>
            <a:r>
              <a:rPr lang="en-IN" dirty="0"/>
              <a:t> apt install </a:t>
            </a:r>
            <a:r>
              <a:rPr lang="en-IN" dirty="0" err="1"/>
              <a:t>telnetd</a:t>
            </a:r>
            <a:r>
              <a:rPr lang="en-IN" dirty="0"/>
              <a:t> -y</a:t>
            </a:r>
          </a:p>
          <a:p>
            <a:endParaRPr lang="en-IN" dirty="0"/>
          </a:p>
          <a:p>
            <a:r>
              <a:rPr lang="en-IN" dirty="0"/>
              <a:t>Step 2: Check the Telnet status</a:t>
            </a:r>
          </a:p>
          <a:p>
            <a:r>
              <a:rPr lang="en-IN" dirty="0" err="1"/>
              <a:t>sudo</a:t>
            </a:r>
            <a:r>
              <a:rPr lang="en-IN" dirty="0"/>
              <a:t> </a:t>
            </a:r>
            <a:r>
              <a:rPr lang="en-IN" dirty="0" err="1"/>
              <a:t>systemctl</a:t>
            </a:r>
            <a:r>
              <a:rPr lang="en-IN" dirty="0"/>
              <a:t> status </a:t>
            </a:r>
            <a:r>
              <a:rPr lang="en-IN" dirty="0" err="1"/>
              <a:t>inetd</a:t>
            </a:r>
            <a:endParaRPr lang="en-IN" dirty="0"/>
          </a:p>
          <a:p>
            <a:endParaRPr lang="en-IN" dirty="0"/>
          </a:p>
          <a:p>
            <a:r>
              <a:rPr lang="en-IN" dirty="0"/>
              <a:t>Step 3: Configure firewall for Telnet</a:t>
            </a:r>
          </a:p>
          <a:p>
            <a:r>
              <a:rPr lang="en-IN" dirty="0" err="1"/>
              <a:t>sudo</a:t>
            </a:r>
            <a:r>
              <a:rPr lang="en-IN" dirty="0"/>
              <a:t> </a:t>
            </a:r>
            <a:r>
              <a:rPr lang="en-IN" dirty="0" err="1"/>
              <a:t>ufw</a:t>
            </a:r>
            <a:r>
              <a:rPr lang="en-IN" dirty="0"/>
              <a:t> enable</a:t>
            </a:r>
          </a:p>
          <a:p>
            <a:r>
              <a:rPr lang="en-IN" dirty="0" err="1"/>
              <a:t>sudo</a:t>
            </a:r>
            <a:r>
              <a:rPr lang="en-IN" dirty="0"/>
              <a:t> </a:t>
            </a:r>
            <a:r>
              <a:rPr lang="en-IN" dirty="0" err="1"/>
              <a:t>ufw</a:t>
            </a:r>
            <a:r>
              <a:rPr lang="en-IN" dirty="0"/>
              <a:t> allow 23</a:t>
            </a:r>
          </a:p>
          <a:p>
            <a:endParaRPr lang="en-IN" dirty="0"/>
          </a:p>
          <a:p>
            <a:r>
              <a:rPr lang="en-IN" dirty="0"/>
              <a:t>Step 4: Test</a:t>
            </a:r>
          </a:p>
          <a:p>
            <a:r>
              <a:rPr lang="en-IN" dirty="0"/>
              <a:t>telnet 192.168.0.24</a:t>
            </a:r>
          </a:p>
        </p:txBody>
      </p:sp>
    </p:spTree>
    <p:extLst>
      <p:ext uri="{BB962C8B-B14F-4D97-AF65-F5344CB8AC3E}">
        <p14:creationId xmlns:p14="http://schemas.microsoft.com/office/powerpoint/2010/main" val="26680711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B56AA-1A76-0786-17B1-EC7962D54422}"/>
              </a:ext>
            </a:extLst>
          </p:cNvPr>
          <p:cNvSpPr>
            <a:spLocks noGrp="1"/>
          </p:cNvSpPr>
          <p:nvPr>
            <p:ph type="title"/>
          </p:nvPr>
        </p:nvSpPr>
        <p:spPr/>
        <p:txBody>
          <a:bodyPr/>
          <a:lstStyle/>
          <a:p>
            <a:r>
              <a:rPr lang="en-IN" dirty="0"/>
              <a:t>Accessing Telnet from Windows</a:t>
            </a:r>
          </a:p>
        </p:txBody>
      </p:sp>
      <p:sp>
        <p:nvSpPr>
          <p:cNvPr id="3" name="Content Placeholder 2">
            <a:extLst>
              <a:ext uri="{FF2B5EF4-FFF2-40B4-BE49-F238E27FC236}">
                <a16:creationId xmlns:a16="http://schemas.microsoft.com/office/drawing/2014/main" id="{6CFE15F8-1ED2-D516-B2D1-DC6A4C7A646B}"/>
              </a:ext>
            </a:extLst>
          </p:cNvPr>
          <p:cNvSpPr>
            <a:spLocks noGrp="1"/>
          </p:cNvSpPr>
          <p:nvPr>
            <p:ph idx="1"/>
          </p:nvPr>
        </p:nvSpPr>
        <p:spPr/>
        <p:txBody>
          <a:bodyPr/>
          <a:lstStyle/>
          <a:p>
            <a:r>
              <a:rPr lang="en-IN" dirty="0"/>
              <a:t>On the command prompt, type </a:t>
            </a:r>
            <a:r>
              <a:rPr lang="en-IN" dirty="0">
                <a:solidFill>
                  <a:srgbClr val="00B0F0"/>
                </a:solidFill>
              </a:rPr>
              <a:t>telnet</a:t>
            </a:r>
          </a:p>
          <a:p>
            <a:r>
              <a:rPr lang="en-IN" dirty="0"/>
              <a:t>If you get an error, search for </a:t>
            </a:r>
            <a:r>
              <a:rPr lang="en-IN" i="1" dirty="0"/>
              <a:t>Turn Windows Features On/Off</a:t>
            </a:r>
            <a:r>
              <a:rPr lang="en-IN" dirty="0"/>
              <a:t> and enable </a:t>
            </a:r>
            <a:r>
              <a:rPr lang="en-IN" i="1" dirty="0"/>
              <a:t>Telnet</a:t>
            </a:r>
            <a:r>
              <a:rPr lang="en-IN" dirty="0"/>
              <a:t> there, then retry </a:t>
            </a:r>
            <a:r>
              <a:rPr lang="en-IN" dirty="0">
                <a:solidFill>
                  <a:srgbClr val="00B0F0"/>
                </a:solidFill>
              </a:rPr>
              <a:t>telnet</a:t>
            </a:r>
          </a:p>
          <a:p>
            <a:r>
              <a:rPr lang="en-IN" dirty="0"/>
              <a:t>On the telnet prompt, </a:t>
            </a:r>
            <a:r>
              <a:rPr lang="en-IN" dirty="0">
                <a:solidFill>
                  <a:srgbClr val="00B0F0"/>
                </a:solidFill>
              </a:rPr>
              <a:t>o 192.168.0.24</a:t>
            </a:r>
          </a:p>
          <a:p>
            <a:r>
              <a:rPr lang="en-IN" dirty="0"/>
              <a:t>User id: </a:t>
            </a:r>
            <a:r>
              <a:rPr lang="en-IN" dirty="0" err="1"/>
              <a:t>testuser</a:t>
            </a:r>
            <a:r>
              <a:rPr lang="en-IN" dirty="0"/>
              <a:t>, Password: </a:t>
            </a:r>
            <a:r>
              <a:rPr lang="en-IN" dirty="0" err="1"/>
              <a:t>testuser</a:t>
            </a:r>
            <a:endParaRPr lang="en-IN" dirty="0">
              <a:solidFill>
                <a:srgbClr val="00B0F0"/>
              </a:solidFill>
            </a:endParaRPr>
          </a:p>
        </p:txBody>
      </p:sp>
    </p:spTree>
    <p:extLst>
      <p:ext uri="{BB962C8B-B14F-4D97-AF65-F5344CB8AC3E}">
        <p14:creationId xmlns:p14="http://schemas.microsoft.com/office/powerpoint/2010/main" val="38127072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079FE-9546-C7EC-96FD-3D6968C5D01E}"/>
              </a:ext>
            </a:extLst>
          </p:cNvPr>
          <p:cNvSpPr>
            <a:spLocks noGrp="1"/>
          </p:cNvSpPr>
          <p:nvPr>
            <p:ph type="title"/>
          </p:nvPr>
        </p:nvSpPr>
        <p:spPr/>
        <p:txBody>
          <a:bodyPr/>
          <a:lstStyle/>
          <a:p>
            <a:r>
              <a:rPr lang="en-IN" dirty="0"/>
              <a:t>Setting up SSH on Ubuntu Server</a:t>
            </a:r>
          </a:p>
        </p:txBody>
      </p:sp>
      <p:sp>
        <p:nvSpPr>
          <p:cNvPr id="3" name="Content Placeholder 2">
            <a:extLst>
              <a:ext uri="{FF2B5EF4-FFF2-40B4-BE49-F238E27FC236}">
                <a16:creationId xmlns:a16="http://schemas.microsoft.com/office/drawing/2014/main" id="{40D62E02-8598-F456-CC2C-BF6F56594BB6}"/>
              </a:ext>
            </a:extLst>
          </p:cNvPr>
          <p:cNvSpPr>
            <a:spLocks noGrp="1"/>
          </p:cNvSpPr>
          <p:nvPr>
            <p:ph idx="1"/>
          </p:nvPr>
        </p:nvSpPr>
        <p:spPr/>
        <p:txBody>
          <a:bodyPr>
            <a:normAutofit fontScale="85000" lnSpcReduction="20000"/>
          </a:bodyPr>
          <a:lstStyle/>
          <a:p>
            <a:r>
              <a:rPr lang="en-IN" dirty="0"/>
              <a:t>Step 1: Install SSH server</a:t>
            </a:r>
          </a:p>
          <a:p>
            <a:r>
              <a:rPr lang="en-IN" dirty="0" err="1"/>
              <a:t>sudo</a:t>
            </a:r>
            <a:r>
              <a:rPr lang="en-IN" dirty="0"/>
              <a:t> apt install </a:t>
            </a:r>
            <a:r>
              <a:rPr lang="en-IN" dirty="0" err="1"/>
              <a:t>openssh</a:t>
            </a:r>
            <a:r>
              <a:rPr lang="en-IN" dirty="0"/>
              <a:t>-server</a:t>
            </a:r>
          </a:p>
          <a:p>
            <a:endParaRPr lang="en-IN" dirty="0"/>
          </a:p>
          <a:p>
            <a:r>
              <a:rPr lang="en-IN" dirty="0"/>
              <a:t>Step 2: Check the SSH status</a:t>
            </a:r>
          </a:p>
          <a:p>
            <a:r>
              <a:rPr lang="en-IN" dirty="0" err="1"/>
              <a:t>sudo</a:t>
            </a:r>
            <a:r>
              <a:rPr lang="en-IN" dirty="0"/>
              <a:t> </a:t>
            </a:r>
            <a:r>
              <a:rPr lang="en-IN" dirty="0" err="1"/>
              <a:t>systemctl</a:t>
            </a:r>
            <a:r>
              <a:rPr lang="en-IN" dirty="0"/>
              <a:t> status </a:t>
            </a:r>
            <a:r>
              <a:rPr lang="en-IN" dirty="0" err="1"/>
              <a:t>ssh</a:t>
            </a:r>
            <a:endParaRPr lang="en-IN" dirty="0"/>
          </a:p>
          <a:p>
            <a:endParaRPr lang="en-IN" dirty="0"/>
          </a:p>
          <a:p>
            <a:r>
              <a:rPr lang="en-IN" dirty="0"/>
              <a:t>Step 3: Configure firewall for SSH</a:t>
            </a:r>
          </a:p>
          <a:p>
            <a:r>
              <a:rPr lang="en-IN" dirty="0" err="1"/>
              <a:t>sudo</a:t>
            </a:r>
            <a:r>
              <a:rPr lang="en-IN" dirty="0"/>
              <a:t> </a:t>
            </a:r>
            <a:r>
              <a:rPr lang="en-IN" dirty="0" err="1"/>
              <a:t>ufw</a:t>
            </a:r>
            <a:r>
              <a:rPr lang="en-IN" dirty="0"/>
              <a:t> allow </a:t>
            </a:r>
            <a:r>
              <a:rPr lang="en-IN" dirty="0" err="1"/>
              <a:t>ssh</a:t>
            </a:r>
            <a:endParaRPr lang="en-IN" dirty="0"/>
          </a:p>
          <a:p>
            <a:endParaRPr lang="en-IN" dirty="0"/>
          </a:p>
          <a:p>
            <a:r>
              <a:rPr lang="en-IN" dirty="0"/>
              <a:t>Step 4: Restart if necessary</a:t>
            </a:r>
          </a:p>
          <a:p>
            <a:r>
              <a:rPr lang="en-IN" dirty="0" err="1"/>
              <a:t>sudo</a:t>
            </a:r>
            <a:r>
              <a:rPr lang="en-IN" dirty="0"/>
              <a:t> service </a:t>
            </a:r>
            <a:r>
              <a:rPr lang="en-IN" dirty="0" err="1"/>
              <a:t>ssh</a:t>
            </a:r>
            <a:r>
              <a:rPr lang="en-IN" dirty="0"/>
              <a:t> restart</a:t>
            </a:r>
          </a:p>
        </p:txBody>
      </p:sp>
    </p:spTree>
    <p:extLst>
      <p:ext uri="{BB962C8B-B14F-4D97-AF65-F5344CB8AC3E}">
        <p14:creationId xmlns:p14="http://schemas.microsoft.com/office/powerpoint/2010/main" val="1184693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3BE04-979B-B9D9-B314-FBFBBFBF862E}"/>
              </a:ext>
            </a:extLst>
          </p:cNvPr>
          <p:cNvSpPr>
            <a:spLocks noGrp="1"/>
          </p:cNvSpPr>
          <p:nvPr>
            <p:ph type="title"/>
          </p:nvPr>
        </p:nvSpPr>
        <p:spPr/>
        <p:txBody>
          <a:bodyPr/>
          <a:lstStyle/>
          <a:p>
            <a:r>
              <a:rPr lang="en-IN" dirty="0"/>
              <a:t>Access SSH using Putty</a:t>
            </a:r>
          </a:p>
        </p:txBody>
      </p:sp>
      <p:sp>
        <p:nvSpPr>
          <p:cNvPr id="3" name="Content Placeholder 2">
            <a:extLst>
              <a:ext uri="{FF2B5EF4-FFF2-40B4-BE49-F238E27FC236}">
                <a16:creationId xmlns:a16="http://schemas.microsoft.com/office/drawing/2014/main" id="{EF8E6448-C226-A30E-D576-78150AD9D4ED}"/>
              </a:ext>
            </a:extLst>
          </p:cNvPr>
          <p:cNvSpPr>
            <a:spLocks noGrp="1"/>
          </p:cNvSpPr>
          <p:nvPr>
            <p:ph idx="1"/>
          </p:nvPr>
        </p:nvSpPr>
        <p:spPr/>
        <p:txBody>
          <a:bodyPr/>
          <a:lstStyle/>
          <a:p>
            <a:r>
              <a:rPr lang="en-IN" dirty="0"/>
              <a:t>Download and install Putty (https://www.putty.org/)</a:t>
            </a:r>
          </a:p>
          <a:p>
            <a:r>
              <a:rPr lang="en-IN" dirty="0"/>
              <a:t>Open Putty, enter IP address as 192.168.0.24 and connect</a:t>
            </a:r>
          </a:p>
          <a:p>
            <a:r>
              <a:rPr lang="en-IN" dirty="0"/>
              <a:t>User id: </a:t>
            </a:r>
            <a:r>
              <a:rPr lang="en-IN" dirty="0" err="1"/>
              <a:t>testuser</a:t>
            </a:r>
            <a:r>
              <a:rPr lang="en-IN" dirty="0"/>
              <a:t>, Password: </a:t>
            </a:r>
            <a:r>
              <a:rPr lang="en-IN" dirty="0" err="1"/>
              <a:t>testuser</a:t>
            </a:r>
            <a:endParaRPr lang="en-IN" dirty="0"/>
          </a:p>
        </p:txBody>
      </p:sp>
    </p:spTree>
    <p:extLst>
      <p:ext uri="{BB962C8B-B14F-4D97-AF65-F5344CB8AC3E}">
        <p14:creationId xmlns:p14="http://schemas.microsoft.com/office/powerpoint/2010/main" val="15949010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87AF76-5FE1-C89D-3BE5-BD6A56C98999}"/>
              </a:ext>
            </a:extLst>
          </p:cNvPr>
          <p:cNvSpPr>
            <a:spLocks noGrp="1"/>
          </p:cNvSpPr>
          <p:nvPr>
            <p:ph type="title"/>
          </p:nvPr>
        </p:nvSpPr>
        <p:spPr/>
        <p:txBody>
          <a:bodyPr/>
          <a:lstStyle/>
          <a:p>
            <a:r>
              <a:rPr lang="en-IN" dirty="0"/>
              <a:t>Deadlocks</a:t>
            </a:r>
          </a:p>
        </p:txBody>
      </p:sp>
      <p:sp>
        <p:nvSpPr>
          <p:cNvPr id="5" name="Text Placeholder 4">
            <a:extLst>
              <a:ext uri="{FF2B5EF4-FFF2-40B4-BE49-F238E27FC236}">
                <a16:creationId xmlns:a16="http://schemas.microsoft.com/office/drawing/2014/main" id="{03D85876-5BCB-0A35-9C65-C4EE7CA6AE49}"/>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785205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B7C76-DB6A-6822-CCDD-8B80178713DC}"/>
              </a:ext>
            </a:extLst>
          </p:cNvPr>
          <p:cNvSpPr>
            <a:spLocks noGrp="1"/>
          </p:cNvSpPr>
          <p:nvPr>
            <p:ph type="title"/>
          </p:nvPr>
        </p:nvSpPr>
        <p:spPr/>
        <p:txBody>
          <a:bodyPr/>
          <a:lstStyle/>
          <a:p>
            <a:r>
              <a:rPr lang="en-IN" dirty="0"/>
              <a:t>Past Lab Exam Question</a:t>
            </a:r>
          </a:p>
        </p:txBody>
      </p:sp>
      <p:sp>
        <p:nvSpPr>
          <p:cNvPr id="3" name="Content Placeholder 2">
            <a:extLst>
              <a:ext uri="{FF2B5EF4-FFF2-40B4-BE49-F238E27FC236}">
                <a16:creationId xmlns:a16="http://schemas.microsoft.com/office/drawing/2014/main" id="{387FB887-FD2A-EE88-82E7-0FF8724DD149}"/>
              </a:ext>
            </a:extLst>
          </p:cNvPr>
          <p:cNvSpPr>
            <a:spLocks noGrp="1"/>
          </p:cNvSpPr>
          <p:nvPr>
            <p:ph idx="1"/>
          </p:nvPr>
        </p:nvSpPr>
        <p:spPr/>
        <p:txBody>
          <a:bodyPr>
            <a:normAutofit fontScale="55000" lnSpcReduction="20000"/>
          </a:bodyPr>
          <a:lstStyle/>
          <a:p>
            <a:r>
              <a:rPr lang="en-IN" dirty="0"/>
              <a:t>#!/bin/bash</a:t>
            </a:r>
          </a:p>
          <a:p>
            <a:endParaRPr lang="en-IN" dirty="0"/>
          </a:p>
          <a:p>
            <a:r>
              <a:rPr lang="en-IN" dirty="0"/>
              <a:t>echo "Enter the upper limit:"</a:t>
            </a:r>
          </a:p>
          <a:p>
            <a:r>
              <a:rPr lang="en-IN" dirty="0"/>
              <a:t>read </a:t>
            </a:r>
            <a:r>
              <a:rPr lang="en-IN" dirty="0" err="1"/>
              <a:t>num</a:t>
            </a:r>
            <a:endParaRPr lang="en-IN" dirty="0"/>
          </a:p>
          <a:p>
            <a:endParaRPr lang="en-IN" dirty="0"/>
          </a:p>
          <a:p>
            <a:r>
              <a:rPr lang="en-IN" dirty="0"/>
              <a:t>if [ $</a:t>
            </a:r>
            <a:r>
              <a:rPr lang="en-IN" dirty="0" err="1"/>
              <a:t>num</a:t>
            </a:r>
            <a:r>
              <a:rPr lang="en-IN" dirty="0"/>
              <a:t> -</a:t>
            </a:r>
            <a:r>
              <a:rPr lang="en-IN" dirty="0" err="1"/>
              <a:t>lt</a:t>
            </a:r>
            <a:r>
              <a:rPr lang="en-IN" dirty="0"/>
              <a:t> 1 ] || [ $</a:t>
            </a:r>
            <a:r>
              <a:rPr lang="en-IN" dirty="0" err="1"/>
              <a:t>num</a:t>
            </a:r>
            <a:r>
              <a:rPr lang="en-IN" dirty="0"/>
              <a:t> -</a:t>
            </a:r>
            <a:r>
              <a:rPr lang="en-IN" dirty="0" err="1"/>
              <a:t>gt</a:t>
            </a:r>
            <a:r>
              <a:rPr lang="en-IN" dirty="0"/>
              <a:t> 100 ]</a:t>
            </a:r>
          </a:p>
          <a:p>
            <a:r>
              <a:rPr lang="en-IN" dirty="0"/>
              <a:t>then</a:t>
            </a:r>
          </a:p>
          <a:p>
            <a:r>
              <a:rPr lang="en-IN" dirty="0"/>
              <a:t>    echo "Input Number is Out of range"</a:t>
            </a:r>
          </a:p>
          <a:p>
            <a:r>
              <a:rPr lang="en-IN" dirty="0"/>
              <a:t>else</a:t>
            </a:r>
          </a:p>
          <a:p>
            <a:r>
              <a:rPr lang="en-IN" dirty="0"/>
              <a:t>    echo "PID of the current script: $$"</a:t>
            </a:r>
          </a:p>
          <a:p>
            <a:r>
              <a:rPr lang="en-IN" dirty="0"/>
              <a:t>    for (( </a:t>
            </a:r>
            <a:r>
              <a:rPr lang="en-IN" dirty="0" err="1"/>
              <a:t>i</a:t>
            </a:r>
            <a:r>
              <a:rPr lang="en-IN" dirty="0"/>
              <a:t>=$</a:t>
            </a:r>
            <a:r>
              <a:rPr lang="en-IN" dirty="0" err="1"/>
              <a:t>num</a:t>
            </a:r>
            <a:r>
              <a:rPr lang="en-IN" dirty="0"/>
              <a:t>; </a:t>
            </a:r>
            <a:r>
              <a:rPr lang="en-IN" dirty="0" err="1"/>
              <a:t>i</a:t>
            </a:r>
            <a:r>
              <a:rPr lang="en-IN" dirty="0"/>
              <a:t>&gt;=1; </a:t>
            </a:r>
            <a:r>
              <a:rPr lang="en-IN" dirty="0" err="1"/>
              <a:t>i</a:t>
            </a:r>
            <a:r>
              <a:rPr lang="en-IN" dirty="0"/>
              <a:t>-- ))</a:t>
            </a:r>
          </a:p>
          <a:p>
            <a:r>
              <a:rPr lang="en-IN" dirty="0"/>
              <a:t>    do</a:t>
            </a:r>
          </a:p>
          <a:p>
            <a:r>
              <a:rPr lang="en-IN" dirty="0"/>
              <a:t>        echo $</a:t>
            </a:r>
            <a:r>
              <a:rPr lang="en-IN" dirty="0" err="1"/>
              <a:t>i</a:t>
            </a:r>
            <a:endParaRPr lang="en-IN" dirty="0"/>
          </a:p>
          <a:p>
            <a:r>
              <a:rPr lang="en-IN" dirty="0"/>
              <a:t>    done</a:t>
            </a:r>
          </a:p>
          <a:p>
            <a:r>
              <a:rPr lang="en-IN" dirty="0"/>
              <a:t>fi</a:t>
            </a:r>
          </a:p>
          <a:p>
            <a:endParaRPr lang="en-IN" dirty="0"/>
          </a:p>
        </p:txBody>
      </p:sp>
      <p:sp>
        <p:nvSpPr>
          <p:cNvPr id="4" name="Callout: Line 3">
            <a:extLst>
              <a:ext uri="{FF2B5EF4-FFF2-40B4-BE49-F238E27FC236}">
                <a16:creationId xmlns:a16="http://schemas.microsoft.com/office/drawing/2014/main" id="{ACDBB6B1-96C5-1FC4-8ADA-86F270C2B4C6}"/>
              </a:ext>
            </a:extLst>
          </p:cNvPr>
          <p:cNvSpPr/>
          <p:nvPr/>
        </p:nvSpPr>
        <p:spPr>
          <a:xfrm>
            <a:off x="6411433" y="999461"/>
            <a:ext cx="4816548" cy="2743200"/>
          </a:xfrm>
          <a:prstGeom prst="borderCallout1">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IN" sz="2800" b="1" dirty="0"/>
              <a:t>$$</a:t>
            </a:r>
            <a:r>
              <a:rPr lang="en-IN" sz="2800" dirty="0"/>
              <a:t> is a special shell variable that represents the PID of the current running script</a:t>
            </a:r>
          </a:p>
        </p:txBody>
      </p:sp>
    </p:spTree>
    <p:extLst>
      <p:ext uri="{BB962C8B-B14F-4D97-AF65-F5344CB8AC3E}">
        <p14:creationId xmlns:p14="http://schemas.microsoft.com/office/powerpoint/2010/main" val="3217569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2FE13-8E66-81D6-94C8-C64A2289FF59}"/>
              </a:ext>
            </a:extLst>
          </p:cNvPr>
          <p:cNvSpPr>
            <a:spLocks noGrp="1"/>
          </p:cNvSpPr>
          <p:nvPr>
            <p:ph type="title"/>
          </p:nvPr>
        </p:nvSpPr>
        <p:spPr/>
        <p:txBody>
          <a:bodyPr/>
          <a:lstStyle/>
          <a:p>
            <a:r>
              <a:rPr lang="en-IN" dirty="0"/>
              <a:t>Deadlock</a:t>
            </a:r>
          </a:p>
        </p:txBody>
      </p:sp>
      <p:sp>
        <p:nvSpPr>
          <p:cNvPr id="3" name="Content Placeholder 2">
            <a:extLst>
              <a:ext uri="{FF2B5EF4-FFF2-40B4-BE49-F238E27FC236}">
                <a16:creationId xmlns:a16="http://schemas.microsoft.com/office/drawing/2014/main" id="{821EF77E-37CD-CD2A-04E4-9A5CCEE4267D}"/>
              </a:ext>
            </a:extLst>
          </p:cNvPr>
          <p:cNvSpPr>
            <a:spLocks noGrp="1"/>
          </p:cNvSpPr>
          <p:nvPr>
            <p:ph sz="half" idx="1"/>
          </p:nvPr>
        </p:nvSpPr>
        <p:spPr/>
        <p:txBody>
          <a:bodyPr>
            <a:normAutofit/>
          </a:bodyPr>
          <a:lstStyle/>
          <a:p>
            <a:r>
              <a:rPr lang="en-IN" dirty="0"/>
              <a:t>Step 1: Thread 1 asks for Lock 1 on resource R1, Thread 2 asks for Lock 2 on resource R2 – both are successful</a:t>
            </a:r>
          </a:p>
        </p:txBody>
      </p:sp>
      <p:sp>
        <p:nvSpPr>
          <p:cNvPr id="4" name="Content Placeholder 3">
            <a:extLst>
              <a:ext uri="{FF2B5EF4-FFF2-40B4-BE49-F238E27FC236}">
                <a16:creationId xmlns:a16="http://schemas.microsoft.com/office/drawing/2014/main" id="{6229D50F-2FC1-8469-18C5-500C4717B90B}"/>
              </a:ext>
            </a:extLst>
          </p:cNvPr>
          <p:cNvSpPr>
            <a:spLocks noGrp="1"/>
          </p:cNvSpPr>
          <p:nvPr>
            <p:ph sz="half" idx="2"/>
          </p:nvPr>
        </p:nvSpPr>
        <p:spPr/>
        <p:txBody>
          <a:bodyPr>
            <a:normAutofit/>
          </a:bodyPr>
          <a:lstStyle/>
          <a:p>
            <a:r>
              <a:rPr lang="en-IN" dirty="0"/>
              <a:t>Step 2: Soon after, they want a lock on the resource that the other thread has locked</a:t>
            </a:r>
          </a:p>
          <a:p>
            <a:endParaRPr lang="en-IN" dirty="0"/>
          </a:p>
          <a:p>
            <a:endParaRPr lang="en-IN" dirty="0"/>
          </a:p>
          <a:p>
            <a:endParaRPr lang="en-IN" dirty="0"/>
          </a:p>
          <a:p>
            <a:endParaRPr lang="en-IN" dirty="0"/>
          </a:p>
          <a:p>
            <a:endParaRPr lang="en-IN" dirty="0"/>
          </a:p>
          <a:p>
            <a:r>
              <a:rPr lang="en-IN" dirty="0"/>
              <a:t>Result: </a:t>
            </a:r>
            <a:r>
              <a:rPr lang="en-IN" b="1" dirty="0"/>
              <a:t>Deadlock</a:t>
            </a:r>
          </a:p>
        </p:txBody>
      </p:sp>
      <p:pic>
        <p:nvPicPr>
          <p:cNvPr id="6" name="Picture 5">
            <a:extLst>
              <a:ext uri="{FF2B5EF4-FFF2-40B4-BE49-F238E27FC236}">
                <a16:creationId xmlns:a16="http://schemas.microsoft.com/office/drawing/2014/main" id="{F58F4655-E8D9-DA04-3356-CCD2641B910D}"/>
              </a:ext>
            </a:extLst>
          </p:cNvPr>
          <p:cNvPicPr>
            <a:picLocks noChangeAspect="1"/>
          </p:cNvPicPr>
          <p:nvPr/>
        </p:nvPicPr>
        <p:blipFill>
          <a:blip r:embed="rId2"/>
          <a:stretch>
            <a:fillRect/>
          </a:stretch>
        </p:blipFill>
        <p:spPr>
          <a:xfrm>
            <a:off x="246348" y="4001294"/>
            <a:ext cx="2754833" cy="1819798"/>
          </a:xfrm>
          <a:prstGeom prst="rect">
            <a:avLst/>
          </a:prstGeom>
        </p:spPr>
      </p:pic>
      <p:pic>
        <p:nvPicPr>
          <p:cNvPr id="8" name="Picture 7">
            <a:extLst>
              <a:ext uri="{FF2B5EF4-FFF2-40B4-BE49-F238E27FC236}">
                <a16:creationId xmlns:a16="http://schemas.microsoft.com/office/drawing/2014/main" id="{878AF9C6-F547-740F-305C-9B946AF416C7}"/>
              </a:ext>
            </a:extLst>
          </p:cNvPr>
          <p:cNvPicPr>
            <a:picLocks noChangeAspect="1"/>
          </p:cNvPicPr>
          <p:nvPr/>
        </p:nvPicPr>
        <p:blipFill>
          <a:blip r:embed="rId3"/>
          <a:stretch>
            <a:fillRect/>
          </a:stretch>
        </p:blipFill>
        <p:spPr>
          <a:xfrm>
            <a:off x="3153581" y="4001294"/>
            <a:ext cx="2676739" cy="1819798"/>
          </a:xfrm>
          <a:prstGeom prst="rect">
            <a:avLst/>
          </a:prstGeom>
        </p:spPr>
      </p:pic>
      <p:pic>
        <p:nvPicPr>
          <p:cNvPr id="10" name="Picture 9">
            <a:extLst>
              <a:ext uri="{FF2B5EF4-FFF2-40B4-BE49-F238E27FC236}">
                <a16:creationId xmlns:a16="http://schemas.microsoft.com/office/drawing/2014/main" id="{6B26DB00-C7D1-B785-8329-C98F16D1A7C1}"/>
              </a:ext>
            </a:extLst>
          </p:cNvPr>
          <p:cNvPicPr>
            <a:picLocks noChangeAspect="1"/>
          </p:cNvPicPr>
          <p:nvPr/>
        </p:nvPicPr>
        <p:blipFill>
          <a:blip r:embed="rId4"/>
          <a:stretch>
            <a:fillRect/>
          </a:stretch>
        </p:blipFill>
        <p:spPr>
          <a:xfrm>
            <a:off x="7277975" y="3175869"/>
            <a:ext cx="3410125" cy="2273417"/>
          </a:xfrm>
          <a:prstGeom prst="rect">
            <a:avLst/>
          </a:prstGeom>
        </p:spPr>
      </p:pic>
    </p:spTree>
    <p:extLst>
      <p:ext uri="{BB962C8B-B14F-4D97-AF65-F5344CB8AC3E}">
        <p14:creationId xmlns:p14="http://schemas.microsoft.com/office/powerpoint/2010/main" val="41559880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F004439-8F3F-810C-E2D0-4C77AD96DF56}"/>
              </a:ext>
            </a:extLst>
          </p:cNvPr>
          <p:cNvSpPr>
            <a:spLocks noGrp="1"/>
          </p:cNvSpPr>
          <p:nvPr>
            <p:ph type="title"/>
          </p:nvPr>
        </p:nvSpPr>
        <p:spPr/>
        <p:txBody>
          <a:bodyPr/>
          <a:lstStyle/>
          <a:p>
            <a:r>
              <a:rPr lang="en-IN" dirty="0"/>
              <a:t>Deadlock Example: C:\lectures\CDAC\DAC\deadlock.py</a:t>
            </a:r>
          </a:p>
        </p:txBody>
      </p:sp>
      <p:sp>
        <p:nvSpPr>
          <p:cNvPr id="6" name="Content Placeholder 5">
            <a:extLst>
              <a:ext uri="{FF2B5EF4-FFF2-40B4-BE49-F238E27FC236}">
                <a16:creationId xmlns:a16="http://schemas.microsoft.com/office/drawing/2014/main" id="{D510A24D-C0E1-279E-3A03-D6652BBE8A23}"/>
              </a:ext>
            </a:extLst>
          </p:cNvPr>
          <p:cNvSpPr>
            <a:spLocks noGrp="1"/>
          </p:cNvSpPr>
          <p:nvPr>
            <p:ph idx="1"/>
          </p:nvPr>
        </p:nvSpPr>
        <p:spPr/>
        <p:txBody>
          <a:bodyPr>
            <a:normAutofit fontScale="25000" lnSpcReduction="20000"/>
          </a:bodyPr>
          <a:lstStyle/>
          <a:p>
            <a:r>
              <a:rPr lang="en-IN" dirty="0"/>
              <a:t>from threading import Thread, Lock</a:t>
            </a:r>
          </a:p>
          <a:p>
            <a:r>
              <a:rPr lang="en-IN" dirty="0"/>
              <a:t>import time</a:t>
            </a:r>
          </a:p>
          <a:p>
            <a:endParaRPr lang="en-IN" dirty="0"/>
          </a:p>
          <a:p>
            <a:endParaRPr lang="en-IN" dirty="0"/>
          </a:p>
          <a:p>
            <a:r>
              <a:rPr lang="en-IN" dirty="0"/>
              <a:t>def </a:t>
            </a:r>
            <a:r>
              <a:rPr lang="en-IN" dirty="0" err="1"/>
              <a:t>red_robot</a:t>
            </a:r>
            <a:r>
              <a:rPr lang="en-IN" dirty="0"/>
              <a:t>(lock1, lock2):</a:t>
            </a:r>
          </a:p>
          <a:p>
            <a:r>
              <a:rPr lang="en-IN" dirty="0"/>
              <a:t>    while True:</a:t>
            </a:r>
          </a:p>
          <a:p>
            <a:r>
              <a:rPr lang="en-IN" dirty="0"/>
              <a:t>        print("Red: Acquiring lock 1...")</a:t>
            </a:r>
          </a:p>
          <a:p>
            <a:r>
              <a:rPr lang="en-IN" dirty="0"/>
              <a:t>        lock1.acquire()</a:t>
            </a:r>
          </a:p>
          <a:p>
            <a:r>
              <a:rPr lang="en-IN" dirty="0"/>
              <a:t>        print("Red: Acquiring lock 2...")</a:t>
            </a:r>
          </a:p>
          <a:p>
            <a:r>
              <a:rPr lang="en-IN" dirty="0"/>
              <a:t>        lock2.acquire()</a:t>
            </a:r>
          </a:p>
          <a:p>
            <a:r>
              <a:rPr lang="en-IN" dirty="0"/>
              <a:t>        print("Red: Locks acquired...")</a:t>
            </a:r>
          </a:p>
          <a:p>
            <a:r>
              <a:rPr lang="en-IN" dirty="0"/>
              <a:t>        lock1.release()</a:t>
            </a:r>
          </a:p>
          <a:p>
            <a:r>
              <a:rPr lang="en-IN" dirty="0"/>
              <a:t>        lock2.release()</a:t>
            </a:r>
          </a:p>
          <a:p>
            <a:r>
              <a:rPr lang="en-IN" dirty="0"/>
              <a:t>        print("Red: Locks released")</a:t>
            </a:r>
          </a:p>
          <a:p>
            <a:r>
              <a:rPr lang="en-IN" dirty="0"/>
              <a:t>        </a:t>
            </a:r>
            <a:r>
              <a:rPr lang="en-IN" dirty="0" err="1"/>
              <a:t>time.sleep</a:t>
            </a:r>
            <a:r>
              <a:rPr lang="en-IN" dirty="0"/>
              <a:t>(0.5)</a:t>
            </a:r>
          </a:p>
          <a:p>
            <a:endParaRPr lang="en-IN" dirty="0"/>
          </a:p>
          <a:p>
            <a:r>
              <a:rPr lang="en-IN" dirty="0"/>
              <a:t>def </a:t>
            </a:r>
            <a:r>
              <a:rPr lang="en-IN" dirty="0" err="1"/>
              <a:t>blue_robot</a:t>
            </a:r>
            <a:r>
              <a:rPr lang="en-IN" dirty="0"/>
              <a:t>(lock1, lock2):</a:t>
            </a:r>
          </a:p>
          <a:p>
            <a:r>
              <a:rPr lang="en-IN" dirty="0"/>
              <a:t>    while True:</a:t>
            </a:r>
          </a:p>
          <a:p>
            <a:r>
              <a:rPr lang="en-IN" dirty="0"/>
              <a:t>        print("Blue: Acquiring lock 2...")</a:t>
            </a:r>
          </a:p>
          <a:p>
            <a:r>
              <a:rPr lang="en-IN" dirty="0"/>
              <a:t>        lock2.acquire()</a:t>
            </a:r>
          </a:p>
          <a:p>
            <a:r>
              <a:rPr lang="en-IN" dirty="0"/>
              <a:t>        print("Blue: Acquiring lock 1...")</a:t>
            </a:r>
          </a:p>
          <a:p>
            <a:r>
              <a:rPr lang="en-IN" dirty="0"/>
              <a:t>        lock1.acquire()</a:t>
            </a:r>
          </a:p>
          <a:p>
            <a:r>
              <a:rPr lang="en-IN" dirty="0"/>
              <a:t>        print("Blue: Locks acquired...")</a:t>
            </a:r>
          </a:p>
          <a:p>
            <a:r>
              <a:rPr lang="en-IN" dirty="0"/>
              <a:t>        lock1.release()</a:t>
            </a:r>
          </a:p>
          <a:p>
            <a:r>
              <a:rPr lang="en-IN" dirty="0"/>
              <a:t>        lock2.release()</a:t>
            </a:r>
          </a:p>
          <a:p>
            <a:r>
              <a:rPr lang="en-IN" dirty="0"/>
              <a:t>        print("Blue: Locks released")</a:t>
            </a:r>
          </a:p>
          <a:p>
            <a:r>
              <a:rPr lang="en-IN" dirty="0"/>
              <a:t>        </a:t>
            </a:r>
            <a:r>
              <a:rPr lang="en-IN" dirty="0" err="1"/>
              <a:t>time.sleep</a:t>
            </a:r>
            <a:r>
              <a:rPr lang="en-IN" dirty="0"/>
              <a:t>(0.5)</a:t>
            </a:r>
          </a:p>
          <a:p>
            <a:endParaRPr lang="en-IN" dirty="0"/>
          </a:p>
          <a:p>
            <a:endParaRPr lang="en-IN" dirty="0"/>
          </a:p>
          <a:p>
            <a:r>
              <a:rPr lang="en-IN" dirty="0"/>
              <a:t>mutex1 = Lock()</a:t>
            </a:r>
          </a:p>
          <a:p>
            <a:r>
              <a:rPr lang="en-IN" dirty="0"/>
              <a:t>mutex2 = Lock()</a:t>
            </a:r>
          </a:p>
          <a:p>
            <a:r>
              <a:rPr lang="en-IN" dirty="0"/>
              <a:t>red = Thread(target=</a:t>
            </a:r>
            <a:r>
              <a:rPr lang="en-IN" dirty="0" err="1"/>
              <a:t>red_robot</a:t>
            </a:r>
            <a:r>
              <a:rPr lang="en-IN" dirty="0"/>
              <a:t>, </a:t>
            </a:r>
            <a:r>
              <a:rPr lang="en-IN" dirty="0" err="1"/>
              <a:t>args</a:t>
            </a:r>
            <a:r>
              <a:rPr lang="en-IN" dirty="0"/>
              <a:t>=(mutex1, mutex2))</a:t>
            </a:r>
          </a:p>
          <a:p>
            <a:r>
              <a:rPr lang="en-IN" dirty="0"/>
              <a:t>blue = Thread(target=</a:t>
            </a:r>
            <a:r>
              <a:rPr lang="en-IN" dirty="0" err="1"/>
              <a:t>blue_robot</a:t>
            </a:r>
            <a:r>
              <a:rPr lang="en-IN" dirty="0"/>
              <a:t>, </a:t>
            </a:r>
            <a:r>
              <a:rPr lang="en-IN" dirty="0" err="1"/>
              <a:t>args</a:t>
            </a:r>
            <a:r>
              <a:rPr lang="en-IN" dirty="0"/>
              <a:t>=(mutex1, mutex2))</a:t>
            </a:r>
          </a:p>
          <a:p>
            <a:r>
              <a:rPr lang="en-IN" dirty="0" err="1"/>
              <a:t>red.start</a:t>
            </a:r>
            <a:r>
              <a:rPr lang="en-IN" dirty="0"/>
              <a:t>()</a:t>
            </a:r>
          </a:p>
          <a:p>
            <a:r>
              <a:rPr lang="en-IN" dirty="0" err="1"/>
              <a:t>blue.start</a:t>
            </a:r>
            <a:r>
              <a:rPr lang="en-IN" dirty="0"/>
              <a:t>()</a:t>
            </a:r>
          </a:p>
        </p:txBody>
      </p:sp>
    </p:spTree>
    <p:extLst>
      <p:ext uri="{BB962C8B-B14F-4D97-AF65-F5344CB8AC3E}">
        <p14:creationId xmlns:p14="http://schemas.microsoft.com/office/powerpoint/2010/main" val="12862229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B6AC7C-545B-D80E-6D1B-63898B2C567A}"/>
              </a:ext>
            </a:extLst>
          </p:cNvPr>
          <p:cNvSpPr>
            <a:spLocks noGrp="1"/>
          </p:cNvSpPr>
          <p:nvPr>
            <p:ph type="title"/>
          </p:nvPr>
        </p:nvSpPr>
        <p:spPr/>
        <p:txBody>
          <a:bodyPr/>
          <a:lstStyle/>
          <a:p>
            <a:r>
              <a:rPr lang="en-IN" dirty="0"/>
              <a:t>Four Simultaneous Necessary Conditions for a Deadlock</a:t>
            </a:r>
          </a:p>
        </p:txBody>
      </p:sp>
      <p:sp>
        <p:nvSpPr>
          <p:cNvPr id="6" name="Content Placeholder 5">
            <a:extLst>
              <a:ext uri="{FF2B5EF4-FFF2-40B4-BE49-F238E27FC236}">
                <a16:creationId xmlns:a16="http://schemas.microsoft.com/office/drawing/2014/main" id="{CEF0741E-ECDD-3C66-F43E-53218657EA79}"/>
              </a:ext>
            </a:extLst>
          </p:cNvPr>
          <p:cNvSpPr>
            <a:spLocks noGrp="1"/>
          </p:cNvSpPr>
          <p:nvPr>
            <p:ph idx="1"/>
          </p:nvPr>
        </p:nvSpPr>
        <p:spPr/>
        <p:txBody>
          <a:bodyPr>
            <a:normAutofit/>
          </a:bodyPr>
          <a:lstStyle/>
          <a:p>
            <a:pPr marL="457200" indent="-457200">
              <a:buFont typeface="+mj-lt"/>
              <a:buAutoNum type="arabicPeriod"/>
            </a:pPr>
            <a:r>
              <a:rPr lang="en-US" b="1" dirty="0"/>
              <a:t>Mutual exclusion</a:t>
            </a:r>
            <a:r>
              <a:rPr lang="en-US" dirty="0"/>
              <a:t>. Only one process can use a resource.</a:t>
            </a:r>
          </a:p>
          <a:p>
            <a:pPr marL="457200" indent="-457200">
              <a:buFont typeface="+mj-lt"/>
              <a:buAutoNum type="arabicPeriod"/>
            </a:pPr>
            <a:r>
              <a:rPr lang="en-US" b="1" dirty="0"/>
              <a:t>Hold and wait</a:t>
            </a:r>
            <a:r>
              <a:rPr lang="en-US" dirty="0"/>
              <a:t>. A process must be holding at least one resource and waiting to acquire additional resources that are currently being held by other processes.</a:t>
            </a:r>
          </a:p>
          <a:p>
            <a:pPr marL="457200" indent="-457200">
              <a:buFont typeface="+mj-lt"/>
              <a:buAutoNum type="arabicPeriod"/>
            </a:pPr>
            <a:r>
              <a:rPr lang="en-US" b="1" dirty="0"/>
              <a:t>No preemption</a:t>
            </a:r>
            <a:r>
              <a:rPr lang="en-US" dirty="0"/>
              <a:t>. Resources cannot be preempted; that is, a resource can be released only voluntarily by the process holding it.</a:t>
            </a:r>
          </a:p>
          <a:p>
            <a:pPr marL="457200" indent="-457200">
              <a:buFont typeface="+mj-lt"/>
              <a:buAutoNum type="arabicPeriod"/>
            </a:pPr>
            <a:r>
              <a:rPr lang="en-US" b="1" dirty="0"/>
              <a:t>Circular wait</a:t>
            </a:r>
            <a:r>
              <a:rPr lang="en-US" dirty="0"/>
              <a:t>. A set {P0, P1, ..., </a:t>
            </a:r>
            <a:r>
              <a:rPr lang="en-US" dirty="0" err="1"/>
              <a:t>Pn</a:t>
            </a:r>
            <a:r>
              <a:rPr lang="en-US" dirty="0"/>
              <a:t>} of waiting processes must exist such that P0 is waiting for a resource held by P1, P1 is waiting for a resource held by P2, ..., Pn−1 is waiting for a resource held by </a:t>
            </a:r>
            <a:r>
              <a:rPr lang="en-US" dirty="0" err="1"/>
              <a:t>Pn</a:t>
            </a:r>
            <a:r>
              <a:rPr lang="en-US" dirty="0"/>
              <a:t>, and </a:t>
            </a:r>
            <a:r>
              <a:rPr lang="en-US" dirty="0" err="1"/>
              <a:t>Pn</a:t>
            </a:r>
            <a:r>
              <a:rPr lang="en-US" dirty="0"/>
              <a:t> is waiting for a resource held by P0.</a:t>
            </a:r>
          </a:p>
        </p:txBody>
      </p:sp>
    </p:spTree>
    <p:extLst>
      <p:ext uri="{BB962C8B-B14F-4D97-AF65-F5344CB8AC3E}">
        <p14:creationId xmlns:p14="http://schemas.microsoft.com/office/powerpoint/2010/main" val="32715034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1C4C9-96D1-69D0-EC69-DE7290486102}"/>
              </a:ext>
            </a:extLst>
          </p:cNvPr>
          <p:cNvSpPr>
            <a:spLocks noGrp="1"/>
          </p:cNvSpPr>
          <p:nvPr>
            <p:ph type="title"/>
          </p:nvPr>
        </p:nvSpPr>
        <p:spPr/>
        <p:txBody>
          <a:bodyPr/>
          <a:lstStyle/>
          <a:p>
            <a:r>
              <a:rPr lang="en-IN" dirty="0"/>
              <a:t>Deadlock Prevention and Avoidance</a:t>
            </a:r>
          </a:p>
        </p:txBody>
      </p:sp>
      <p:sp>
        <p:nvSpPr>
          <p:cNvPr id="3" name="Content Placeholder 2">
            <a:extLst>
              <a:ext uri="{FF2B5EF4-FFF2-40B4-BE49-F238E27FC236}">
                <a16:creationId xmlns:a16="http://schemas.microsoft.com/office/drawing/2014/main" id="{FB4BADF1-4313-C92C-8BD8-90A163C772BF}"/>
              </a:ext>
            </a:extLst>
          </p:cNvPr>
          <p:cNvSpPr>
            <a:spLocks noGrp="1"/>
          </p:cNvSpPr>
          <p:nvPr>
            <p:ph idx="1"/>
          </p:nvPr>
        </p:nvSpPr>
        <p:spPr/>
        <p:txBody>
          <a:bodyPr>
            <a:normAutofit/>
          </a:bodyPr>
          <a:lstStyle/>
          <a:p>
            <a:r>
              <a:rPr lang="en-US" sz="3600" dirty="0"/>
              <a:t>To ensure that deadlocks never occur, the system can use either a </a:t>
            </a:r>
            <a:r>
              <a:rPr lang="en-US" sz="3600" b="1" dirty="0">
                <a:solidFill>
                  <a:srgbClr val="FF0000"/>
                </a:solidFill>
              </a:rPr>
              <a:t>deadlock prevention</a:t>
            </a:r>
            <a:r>
              <a:rPr lang="en-US" sz="3600" b="1" dirty="0"/>
              <a:t> </a:t>
            </a:r>
            <a:r>
              <a:rPr lang="en-US" sz="3600" dirty="0"/>
              <a:t>or a </a:t>
            </a:r>
            <a:r>
              <a:rPr lang="en-US" sz="3600" b="1" dirty="0">
                <a:solidFill>
                  <a:srgbClr val="FF0000"/>
                </a:solidFill>
              </a:rPr>
              <a:t>deadlock avoidance</a:t>
            </a:r>
            <a:r>
              <a:rPr lang="en-US" sz="3600" dirty="0">
                <a:solidFill>
                  <a:srgbClr val="FF0000"/>
                </a:solidFill>
              </a:rPr>
              <a:t> scheme</a:t>
            </a:r>
            <a:r>
              <a:rPr lang="en-US" sz="3600" dirty="0"/>
              <a:t>. </a:t>
            </a:r>
          </a:p>
          <a:p>
            <a:r>
              <a:rPr lang="en-US" sz="3600" b="1" dirty="0"/>
              <a:t>Deadlock prevention:</a:t>
            </a:r>
            <a:r>
              <a:rPr lang="en-US" sz="3600" dirty="0"/>
              <a:t> Never allow all the four deadlock conditions to become true</a:t>
            </a:r>
          </a:p>
          <a:p>
            <a:r>
              <a:rPr lang="en-US" sz="3600" b="1" dirty="0"/>
              <a:t>Deadlock avoidance: </a:t>
            </a:r>
            <a:r>
              <a:rPr lang="en-US" sz="3600" dirty="0"/>
              <a:t>Allocate resources to only one process at a time</a:t>
            </a:r>
            <a:endParaRPr lang="en-IN" sz="3600" dirty="0"/>
          </a:p>
        </p:txBody>
      </p:sp>
    </p:spTree>
    <p:extLst>
      <p:ext uri="{BB962C8B-B14F-4D97-AF65-F5344CB8AC3E}">
        <p14:creationId xmlns:p14="http://schemas.microsoft.com/office/powerpoint/2010/main" val="7513784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62E91-A307-2C1E-AB3C-09DFC54B0384}"/>
              </a:ext>
            </a:extLst>
          </p:cNvPr>
          <p:cNvSpPr>
            <a:spLocks noGrp="1"/>
          </p:cNvSpPr>
          <p:nvPr>
            <p:ph type="title"/>
          </p:nvPr>
        </p:nvSpPr>
        <p:spPr/>
        <p:txBody>
          <a:bodyPr/>
          <a:lstStyle/>
          <a:p>
            <a:r>
              <a:rPr lang="en-IN" dirty="0"/>
              <a:t>Deadlock Prevention</a:t>
            </a:r>
          </a:p>
        </p:txBody>
      </p:sp>
      <p:sp>
        <p:nvSpPr>
          <p:cNvPr id="3" name="Content Placeholder 2">
            <a:extLst>
              <a:ext uri="{FF2B5EF4-FFF2-40B4-BE49-F238E27FC236}">
                <a16:creationId xmlns:a16="http://schemas.microsoft.com/office/drawing/2014/main" id="{C37F82BC-25AF-3F51-E6EF-84EB604C730A}"/>
              </a:ext>
            </a:extLst>
          </p:cNvPr>
          <p:cNvSpPr>
            <a:spLocks noGrp="1"/>
          </p:cNvSpPr>
          <p:nvPr>
            <p:ph idx="1"/>
          </p:nvPr>
        </p:nvSpPr>
        <p:spPr/>
        <p:txBody>
          <a:bodyPr/>
          <a:lstStyle/>
          <a:p>
            <a:r>
              <a:rPr lang="en-IN" dirty="0"/>
              <a:t>To prevent a deadlock, we need to examine the four necessary conditions for it and see what can be done</a:t>
            </a:r>
          </a:p>
        </p:txBody>
      </p:sp>
    </p:spTree>
    <p:extLst>
      <p:ext uri="{BB962C8B-B14F-4D97-AF65-F5344CB8AC3E}">
        <p14:creationId xmlns:p14="http://schemas.microsoft.com/office/powerpoint/2010/main" val="19983868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62E91-A307-2C1E-AB3C-09DFC54B0384}"/>
              </a:ext>
            </a:extLst>
          </p:cNvPr>
          <p:cNvSpPr>
            <a:spLocks noGrp="1"/>
          </p:cNvSpPr>
          <p:nvPr>
            <p:ph type="title"/>
          </p:nvPr>
        </p:nvSpPr>
        <p:spPr/>
        <p:txBody>
          <a:bodyPr/>
          <a:lstStyle/>
          <a:p>
            <a:r>
              <a:rPr lang="en-IN" dirty="0"/>
              <a:t>Deadlock Prevention</a:t>
            </a:r>
          </a:p>
        </p:txBody>
      </p:sp>
      <p:sp>
        <p:nvSpPr>
          <p:cNvPr id="3" name="Content Placeholder 2">
            <a:extLst>
              <a:ext uri="{FF2B5EF4-FFF2-40B4-BE49-F238E27FC236}">
                <a16:creationId xmlns:a16="http://schemas.microsoft.com/office/drawing/2014/main" id="{C37F82BC-25AF-3F51-E6EF-84EB604C730A}"/>
              </a:ext>
            </a:extLst>
          </p:cNvPr>
          <p:cNvSpPr>
            <a:spLocks noGrp="1"/>
          </p:cNvSpPr>
          <p:nvPr>
            <p:ph idx="1"/>
          </p:nvPr>
        </p:nvSpPr>
        <p:spPr/>
        <p:txBody>
          <a:bodyPr>
            <a:normAutofit/>
          </a:bodyPr>
          <a:lstStyle/>
          <a:p>
            <a:r>
              <a:rPr lang="en-IN" sz="3600" b="1" dirty="0"/>
              <a:t>Condition 1: Mutual exclusion</a:t>
            </a:r>
          </a:p>
          <a:p>
            <a:pPr lvl="1"/>
            <a:r>
              <a:rPr lang="en-IN" sz="3200" dirty="0"/>
              <a:t>For a deadlock to occur, at least one resource must be non-sharable (i.e. mutual exclusion condition must become true).</a:t>
            </a:r>
          </a:p>
          <a:p>
            <a:pPr lvl="1"/>
            <a:r>
              <a:rPr lang="en-IN" sz="3200" dirty="0"/>
              <a:t>Consider a read-only file – it is sharable – processes do not require an exclusive lock on it.</a:t>
            </a:r>
          </a:p>
          <a:p>
            <a:pPr lvl="1"/>
            <a:r>
              <a:rPr lang="en-IN" sz="3200" dirty="0"/>
              <a:t>However, how can we practically mandate that all the resources be sharable?</a:t>
            </a:r>
          </a:p>
          <a:p>
            <a:pPr lvl="1"/>
            <a:r>
              <a:rPr lang="en-IN" sz="3200" dirty="0"/>
              <a:t>Hence, avoiding mutual exclusion is very difficult.</a:t>
            </a:r>
          </a:p>
          <a:p>
            <a:pPr lvl="1"/>
            <a:endParaRPr lang="en-IN" sz="3200" dirty="0"/>
          </a:p>
        </p:txBody>
      </p:sp>
      <p:pic>
        <p:nvPicPr>
          <p:cNvPr id="2050" name="Picture 2" descr="Mutual exclusion :: Operating systems 2020">
            <a:extLst>
              <a:ext uri="{FF2B5EF4-FFF2-40B4-BE49-F238E27FC236}">
                <a16:creationId xmlns:a16="http://schemas.microsoft.com/office/drawing/2014/main" id="{19FE3D04-703B-AD59-ADCD-F8BF671797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9290" y="925477"/>
            <a:ext cx="4572000" cy="1000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58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62E91-A307-2C1E-AB3C-09DFC54B0384}"/>
              </a:ext>
            </a:extLst>
          </p:cNvPr>
          <p:cNvSpPr>
            <a:spLocks noGrp="1"/>
          </p:cNvSpPr>
          <p:nvPr>
            <p:ph type="title"/>
          </p:nvPr>
        </p:nvSpPr>
        <p:spPr/>
        <p:txBody>
          <a:bodyPr/>
          <a:lstStyle/>
          <a:p>
            <a:r>
              <a:rPr lang="en-IN" dirty="0"/>
              <a:t>Deadlock Prevention</a:t>
            </a:r>
          </a:p>
        </p:txBody>
      </p:sp>
      <p:sp>
        <p:nvSpPr>
          <p:cNvPr id="3" name="Content Placeholder 2">
            <a:extLst>
              <a:ext uri="{FF2B5EF4-FFF2-40B4-BE49-F238E27FC236}">
                <a16:creationId xmlns:a16="http://schemas.microsoft.com/office/drawing/2014/main" id="{C37F82BC-25AF-3F51-E6EF-84EB604C730A}"/>
              </a:ext>
            </a:extLst>
          </p:cNvPr>
          <p:cNvSpPr>
            <a:spLocks noGrp="1"/>
          </p:cNvSpPr>
          <p:nvPr>
            <p:ph idx="1"/>
          </p:nvPr>
        </p:nvSpPr>
        <p:spPr/>
        <p:txBody>
          <a:bodyPr>
            <a:normAutofit lnSpcReduction="10000"/>
          </a:bodyPr>
          <a:lstStyle/>
          <a:p>
            <a:r>
              <a:rPr lang="en-IN" sz="3200" b="1" dirty="0"/>
              <a:t>Condition 2: Hold and wait</a:t>
            </a:r>
          </a:p>
          <a:p>
            <a:pPr lvl="1"/>
            <a:r>
              <a:rPr lang="en-US" sz="2800" dirty="0"/>
              <a:t>Whenever a process requests a resource, it does not hold any other resources. Two approaches can be used to handle this:</a:t>
            </a:r>
          </a:p>
          <a:p>
            <a:pPr lvl="2"/>
            <a:r>
              <a:rPr lang="en-US" sz="2400" dirty="0"/>
              <a:t>Each process must request and be allocated all its resources before it begins execution.</a:t>
            </a:r>
          </a:p>
          <a:p>
            <a:pPr lvl="2"/>
            <a:r>
              <a:rPr lang="en-US" sz="2400" dirty="0"/>
              <a:t>Allow a process to request resources only when it has none.</a:t>
            </a:r>
          </a:p>
          <a:p>
            <a:pPr lvl="1"/>
            <a:r>
              <a:rPr lang="en-US" sz="2800" dirty="0"/>
              <a:t>Main disadvantages. </a:t>
            </a:r>
          </a:p>
          <a:p>
            <a:pPr lvl="2"/>
            <a:r>
              <a:rPr lang="en-US" sz="2400" dirty="0"/>
              <a:t>Resource utilization may be low, since resources may be allocated but unused for a long period.</a:t>
            </a:r>
          </a:p>
          <a:p>
            <a:pPr lvl="2"/>
            <a:r>
              <a:rPr lang="en-US" sz="2400" b="1" dirty="0"/>
              <a:t>Starvation </a:t>
            </a:r>
            <a:r>
              <a:rPr lang="en-US" sz="2400" dirty="0"/>
              <a:t>is possible. A process that needs several popular resources may have to wait indefinitely, because at least one of the resources that it needs is always allocated to some other process.</a:t>
            </a:r>
          </a:p>
        </p:txBody>
      </p:sp>
    </p:spTree>
    <p:extLst>
      <p:ext uri="{BB962C8B-B14F-4D97-AF65-F5344CB8AC3E}">
        <p14:creationId xmlns:p14="http://schemas.microsoft.com/office/powerpoint/2010/main" val="260692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62E91-A307-2C1E-AB3C-09DFC54B0384}"/>
              </a:ext>
            </a:extLst>
          </p:cNvPr>
          <p:cNvSpPr>
            <a:spLocks noGrp="1"/>
          </p:cNvSpPr>
          <p:nvPr>
            <p:ph type="title"/>
          </p:nvPr>
        </p:nvSpPr>
        <p:spPr/>
        <p:txBody>
          <a:bodyPr/>
          <a:lstStyle/>
          <a:p>
            <a:r>
              <a:rPr lang="en-IN" dirty="0"/>
              <a:t>Deadlock Prevention</a:t>
            </a:r>
          </a:p>
        </p:txBody>
      </p:sp>
      <p:sp>
        <p:nvSpPr>
          <p:cNvPr id="3" name="Content Placeholder 2">
            <a:extLst>
              <a:ext uri="{FF2B5EF4-FFF2-40B4-BE49-F238E27FC236}">
                <a16:creationId xmlns:a16="http://schemas.microsoft.com/office/drawing/2014/main" id="{C37F82BC-25AF-3F51-E6EF-84EB604C730A}"/>
              </a:ext>
            </a:extLst>
          </p:cNvPr>
          <p:cNvSpPr>
            <a:spLocks noGrp="1"/>
          </p:cNvSpPr>
          <p:nvPr>
            <p:ph idx="1"/>
          </p:nvPr>
        </p:nvSpPr>
        <p:spPr/>
        <p:txBody>
          <a:bodyPr>
            <a:normAutofit/>
          </a:bodyPr>
          <a:lstStyle/>
          <a:p>
            <a:r>
              <a:rPr lang="en-IN" sz="3200" b="1" dirty="0"/>
              <a:t>Condition 3: No pre-emption</a:t>
            </a:r>
          </a:p>
          <a:p>
            <a:pPr lvl="1"/>
            <a:r>
              <a:rPr lang="en-US" sz="2800" dirty="0"/>
              <a:t>If a process is holding some resources and requests another resource that cannot be immediately allocated to it, then all resources the process is currently holding are preempted. </a:t>
            </a:r>
          </a:p>
          <a:p>
            <a:pPr lvl="1"/>
            <a:r>
              <a:rPr lang="en-US" sz="2800" dirty="0"/>
              <a:t>In other words, these resources are implicitly released. </a:t>
            </a:r>
          </a:p>
          <a:p>
            <a:pPr lvl="1"/>
            <a:r>
              <a:rPr lang="en-US" sz="2800" dirty="0"/>
              <a:t>The process will be restarted only when it can regain its old resources, as well as the new ones that it is requesting.</a:t>
            </a:r>
          </a:p>
          <a:p>
            <a:pPr lvl="1"/>
            <a:r>
              <a:rPr lang="en-US" sz="2800" dirty="0"/>
              <a:t>This protocol is often applied to resources whose state can be easily saved and restored later, such as CPU registers and memory space.</a:t>
            </a:r>
          </a:p>
        </p:txBody>
      </p:sp>
    </p:spTree>
    <p:extLst>
      <p:ext uri="{BB962C8B-B14F-4D97-AF65-F5344CB8AC3E}">
        <p14:creationId xmlns:p14="http://schemas.microsoft.com/office/powerpoint/2010/main" val="12608824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62E91-A307-2C1E-AB3C-09DFC54B0384}"/>
              </a:ext>
            </a:extLst>
          </p:cNvPr>
          <p:cNvSpPr>
            <a:spLocks noGrp="1"/>
          </p:cNvSpPr>
          <p:nvPr>
            <p:ph type="title"/>
          </p:nvPr>
        </p:nvSpPr>
        <p:spPr/>
        <p:txBody>
          <a:bodyPr/>
          <a:lstStyle/>
          <a:p>
            <a:r>
              <a:rPr lang="en-IN" dirty="0"/>
              <a:t>Deadlock Prevention</a:t>
            </a:r>
          </a:p>
        </p:txBody>
      </p:sp>
      <p:sp>
        <p:nvSpPr>
          <p:cNvPr id="3" name="Content Placeholder 2">
            <a:extLst>
              <a:ext uri="{FF2B5EF4-FFF2-40B4-BE49-F238E27FC236}">
                <a16:creationId xmlns:a16="http://schemas.microsoft.com/office/drawing/2014/main" id="{C37F82BC-25AF-3F51-E6EF-84EB604C730A}"/>
              </a:ext>
            </a:extLst>
          </p:cNvPr>
          <p:cNvSpPr>
            <a:spLocks noGrp="1"/>
          </p:cNvSpPr>
          <p:nvPr>
            <p:ph idx="1"/>
          </p:nvPr>
        </p:nvSpPr>
        <p:spPr/>
        <p:txBody>
          <a:bodyPr>
            <a:normAutofit/>
          </a:bodyPr>
          <a:lstStyle/>
          <a:p>
            <a:r>
              <a:rPr lang="en-IN" sz="3600" b="1" dirty="0"/>
              <a:t>Condition 4: Circular wait</a:t>
            </a:r>
          </a:p>
          <a:p>
            <a:pPr lvl="1"/>
            <a:r>
              <a:rPr lang="en-US" sz="3200" dirty="0"/>
              <a:t>Impose a total ordering of all resource types and to require that each process requests resources in an increasing order of enumeration.</a:t>
            </a:r>
          </a:p>
          <a:p>
            <a:pPr lvl="1"/>
            <a:r>
              <a:rPr lang="en-US" sz="3200" dirty="0"/>
              <a:t>Suppose our numbering for resources is </a:t>
            </a:r>
            <a:r>
              <a:rPr lang="en-US" sz="3200" i="1" dirty="0"/>
              <a:t>Tape drive = 1, Disk drive = 5, Printer = 12.</a:t>
            </a:r>
            <a:endParaRPr lang="en-US" sz="3200" dirty="0"/>
          </a:p>
          <a:p>
            <a:pPr lvl="1"/>
            <a:r>
              <a:rPr lang="en-US" sz="3200" dirty="0"/>
              <a:t>Now a process that needs the tape drive and the printer at the same time must first request the tape drive and then the printer.</a:t>
            </a:r>
          </a:p>
          <a:p>
            <a:pPr lvl="1"/>
            <a:endParaRPr lang="en-IN" sz="3200" b="1" dirty="0"/>
          </a:p>
        </p:txBody>
      </p:sp>
    </p:spTree>
    <p:extLst>
      <p:ext uri="{BB962C8B-B14F-4D97-AF65-F5344CB8AC3E}">
        <p14:creationId xmlns:p14="http://schemas.microsoft.com/office/powerpoint/2010/main" val="2853546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B3EBE-EEB4-F1F9-A3A3-224B7CC901CC}"/>
              </a:ext>
            </a:extLst>
          </p:cNvPr>
          <p:cNvSpPr>
            <a:spLocks noGrp="1"/>
          </p:cNvSpPr>
          <p:nvPr>
            <p:ph type="title"/>
          </p:nvPr>
        </p:nvSpPr>
        <p:spPr/>
        <p:txBody>
          <a:bodyPr/>
          <a:lstStyle/>
          <a:p>
            <a:r>
              <a:rPr lang="en-IN" dirty="0"/>
              <a:t>Deadlock Avoidance</a:t>
            </a:r>
          </a:p>
        </p:txBody>
      </p:sp>
      <p:sp>
        <p:nvSpPr>
          <p:cNvPr id="3" name="Content Placeholder 2">
            <a:extLst>
              <a:ext uri="{FF2B5EF4-FFF2-40B4-BE49-F238E27FC236}">
                <a16:creationId xmlns:a16="http://schemas.microsoft.com/office/drawing/2014/main" id="{4686BFF9-B7C3-FF49-C13B-D7C87490A6B3}"/>
              </a:ext>
            </a:extLst>
          </p:cNvPr>
          <p:cNvSpPr>
            <a:spLocks noGrp="1"/>
          </p:cNvSpPr>
          <p:nvPr>
            <p:ph idx="1"/>
          </p:nvPr>
        </p:nvSpPr>
        <p:spPr/>
        <p:txBody>
          <a:bodyPr>
            <a:normAutofit fontScale="92500" lnSpcReduction="10000"/>
          </a:bodyPr>
          <a:lstStyle/>
          <a:p>
            <a:r>
              <a:rPr lang="en-US" dirty="0"/>
              <a:t>Here, we require additional information about how resources are to be requested. </a:t>
            </a:r>
          </a:p>
          <a:p>
            <a:r>
              <a:rPr lang="en-US" dirty="0"/>
              <a:t>For example, in a system with one tape drive and one printer, the system might need to know that process P will request first the tape drive and then the printer before releasing both resources, whereas process Q will request first the printer and then the tape drive. </a:t>
            </a:r>
          </a:p>
          <a:p>
            <a:r>
              <a:rPr lang="en-US" dirty="0"/>
              <a:t>With this knowledge of the complete sequence of requests and releases for each process, the system can decide for each request whether or not the process should wait in order to avoid a possible future deadlock. </a:t>
            </a:r>
          </a:p>
          <a:p>
            <a:r>
              <a:rPr lang="en-US" dirty="0"/>
              <a:t>Each request requires that in making this decision the system consider the resources currently available, the resources currently allocated to each process, and the future requests and releases of each process.</a:t>
            </a:r>
            <a:endParaRPr lang="en-IN" dirty="0"/>
          </a:p>
        </p:txBody>
      </p:sp>
    </p:spTree>
    <p:extLst>
      <p:ext uri="{BB962C8B-B14F-4D97-AF65-F5344CB8AC3E}">
        <p14:creationId xmlns:p14="http://schemas.microsoft.com/office/powerpoint/2010/main" val="2732088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E126D-CB4D-4196-8CB2-A6BC9CE7FD8F}"/>
              </a:ext>
            </a:extLst>
          </p:cNvPr>
          <p:cNvSpPr>
            <a:spLocks noGrp="1"/>
          </p:cNvSpPr>
          <p:nvPr>
            <p:ph type="title"/>
          </p:nvPr>
        </p:nvSpPr>
        <p:spPr/>
        <p:txBody>
          <a:bodyPr/>
          <a:lstStyle/>
          <a:p>
            <a:r>
              <a:rPr lang="en-IN" dirty="0"/>
              <a:t>Past Lab Exam Question</a:t>
            </a:r>
          </a:p>
        </p:txBody>
      </p:sp>
      <p:sp>
        <p:nvSpPr>
          <p:cNvPr id="3" name="Content Placeholder 2">
            <a:extLst>
              <a:ext uri="{FF2B5EF4-FFF2-40B4-BE49-F238E27FC236}">
                <a16:creationId xmlns:a16="http://schemas.microsoft.com/office/drawing/2014/main" id="{BAE7F78C-66A5-AF3D-AE30-571D2780D4C2}"/>
              </a:ext>
            </a:extLst>
          </p:cNvPr>
          <p:cNvSpPr>
            <a:spLocks noGrp="1"/>
          </p:cNvSpPr>
          <p:nvPr>
            <p:ph idx="1"/>
          </p:nvPr>
        </p:nvSpPr>
        <p:spPr/>
        <p:txBody>
          <a:bodyPr>
            <a:normAutofit/>
          </a:bodyPr>
          <a:lstStyle/>
          <a:p>
            <a:pPr>
              <a:lnSpc>
                <a:spcPct val="107000"/>
              </a:lnSpc>
              <a:spcAft>
                <a:spcPts val="800"/>
              </a:spcAft>
            </a:pPr>
            <a:r>
              <a:rPr lang="en-US" kern="100" dirty="0">
                <a:effectLst/>
                <a:latin typeface="Calibri" panose="020F0502020204030204" pitchFamily="34" charset="0"/>
                <a:ea typeface="Calibri" panose="020F0502020204030204" pitchFamily="34" charset="0"/>
                <a:cs typeface="Mangal" panose="02040503050203030202" pitchFamily="18" charset="0"/>
              </a:rPr>
              <a:t>Write a bash script to take two input string from user. Print the output as follows </a:t>
            </a:r>
            <a:endParaRPr lang="en-IN"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US" kern="100" dirty="0">
                <a:effectLst/>
                <a:latin typeface="Calibri" panose="020F0502020204030204" pitchFamily="34" charset="0"/>
                <a:ea typeface="Calibri" panose="020F0502020204030204" pitchFamily="34" charset="0"/>
                <a:cs typeface="Mangal" panose="02040503050203030202" pitchFamily="18" charset="0"/>
              </a:rPr>
              <a:t>	a) If the input string 1 and input String 2 matches, Print “The TWO STRING matches”. The match should not be case sensitive. Means Input String 1 is  “SPARK” and input 2 string is “Spark”, still it should print “The TWO STRING matches”.</a:t>
            </a:r>
            <a:endParaRPr lang="en-IN"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US" kern="100" dirty="0">
                <a:effectLst/>
                <a:latin typeface="Calibri" panose="020F0502020204030204" pitchFamily="34" charset="0"/>
                <a:ea typeface="Calibri" panose="020F0502020204030204" pitchFamily="34" charset="0"/>
                <a:cs typeface="Mangal" panose="02040503050203030202" pitchFamily="18" charset="0"/>
              </a:rPr>
              <a:t>	b) If the input string 1 and input String 2 does not match, Print “The TWO STRING DOES NOT match”</a:t>
            </a:r>
            <a:endParaRPr lang="en-IN" kern="100" dirty="0">
              <a:effectLst/>
              <a:latin typeface="Calibri" panose="020F0502020204030204" pitchFamily="34" charset="0"/>
              <a:ea typeface="Calibri" panose="020F0502020204030204" pitchFamily="34" charset="0"/>
              <a:cs typeface="Mangal" panose="02040503050203030202" pitchFamily="18" charset="0"/>
            </a:endParaRPr>
          </a:p>
          <a:p>
            <a:endParaRPr lang="en-IN" sz="4000" dirty="0"/>
          </a:p>
        </p:txBody>
      </p:sp>
    </p:spTree>
    <p:extLst>
      <p:ext uri="{BB962C8B-B14F-4D97-AF65-F5344CB8AC3E}">
        <p14:creationId xmlns:p14="http://schemas.microsoft.com/office/powerpoint/2010/main" val="9486801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CDEC4-CD3C-00C1-13ED-57ADA32A5956}"/>
              </a:ext>
            </a:extLst>
          </p:cNvPr>
          <p:cNvSpPr>
            <a:spLocks noGrp="1"/>
          </p:cNvSpPr>
          <p:nvPr>
            <p:ph type="title"/>
          </p:nvPr>
        </p:nvSpPr>
        <p:spPr/>
        <p:txBody>
          <a:bodyPr/>
          <a:lstStyle/>
          <a:p>
            <a:r>
              <a:rPr lang="en-IN" dirty="0"/>
              <a:t>Semaphore</a:t>
            </a:r>
          </a:p>
        </p:txBody>
      </p:sp>
      <p:sp>
        <p:nvSpPr>
          <p:cNvPr id="3" name="Content Placeholder 2">
            <a:extLst>
              <a:ext uri="{FF2B5EF4-FFF2-40B4-BE49-F238E27FC236}">
                <a16:creationId xmlns:a16="http://schemas.microsoft.com/office/drawing/2014/main" id="{ED5551D0-E0A5-A87B-7556-EA7C55F1C354}"/>
              </a:ext>
            </a:extLst>
          </p:cNvPr>
          <p:cNvSpPr>
            <a:spLocks noGrp="1"/>
          </p:cNvSpPr>
          <p:nvPr>
            <p:ph idx="1"/>
          </p:nvPr>
        </p:nvSpPr>
        <p:spPr/>
        <p:txBody>
          <a:bodyPr>
            <a:normAutofit/>
          </a:bodyPr>
          <a:lstStyle/>
          <a:p>
            <a:r>
              <a:rPr lang="en-IN" b="1" dirty="0"/>
              <a:t>Semaphore </a:t>
            </a:r>
            <a:r>
              <a:rPr lang="en-IN" dirty="0"/>
              <a:t>is a variable that is used to control access to a common resource</a:t>
            </a:r>
          </a:p>
          <a:p>
            <a:r>
              <a:rPr lang="en-IN" dirty="0"/>
              <a:t>It keeps a count of resource usage and decides if the resource can be made available to a requesting process</a:t>
            </a:r>
          </a:p>
          <a:p>
            <a:r>
              <a:rPr lang="en-IN" dirty="0"/>
              <a:t>Two types</a:t>
            </a:r>
          </a:p>
          <a:p>
            <a:pPr lvl="1"/>
            <a:r>
              <a:rPr lang="en-IN" b="1" dirty="0"/>
              <a:t>Counting semaphore</a:t>
            </a:r>
            <a:r>
              <a:rPr lang="en-IN" dirty="0"/>
              <a:t>: Can be any number</a:t>
            </a:r>
          </a:p>
          <a:p>
            <a:pPr lvl="1"/>
            <a:r>
              <a:rPr lang="en-IN" b="1" dirty="0"/>
              <a:t>Binary semaphore</a:t>
            </a:r>
            <a:r>
              <a:rPr lang="en-IN" dirty="0"/>
              <a:t>: Semaphore with a value of 0 or 1 only</a:t>
            </a:r>
          </a:p>
        </p:txBody>
      </p:sp>
    </p:spTree>
    <p:extLst>
      <p:ext uri="{BB962C8B-B14F-4D97-AF65-F5344CB8AC3E}">
        <p14:creationId xmlns:p14="http://schemas.microsoft.com/office/powerpoint/2010/main" val="34660682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CDEC4-CD3C-00C1-13ED-57ADA32A5956}"/>
              </a:ext>
            </a:extLst>
          </p:cNvPr>
          <p:cNvSpPr>
            <a:spLocks noGrp="1"/>
          </p:cNvSpPr>
          <p:nvPr>
            <p:ph type="title"/>
          </p:nvPr>
        </p:nvSpPr>
        <p:spPr/>
        <p:txBody>
          <a:bodyPr/>
          <a:lstStyle/>
          <a:p>
            <a:r>
              <a:rPr lang="en-IN" dirty="0"/>
              <a:t>Semaphore Example</a:t>
            </a:r>
          </a:p>
        </p:txBody>
      </p:sp>
      <p:sp>
        <p:nvSpPr>
          <p:cNvPr id="3" name="Content Placeholder 2">
            <a:extLst>
              <a:ext uri="{FF2B5EF4-FFF2-40B4-BE49-F238E27FC236}">
                <a16:creationId xmlns:a16="http://schemas.microsoft.com/office/drawing/2014/main" id="{ED5551D0-E0A5-A87B-7556-EA7C55F1C354}"/>
              </a:ext>
            </a:extLst>
          </p:cNvPr>
          <p:cNvSpPr>
            <a:spLocks noGrp="1"/>
          </p:cNvSpPr>
          <p:nvPr>
            <p:ph idx="1"/>
          </p:nvPr>
        </p:nvSpPr>
        <p:spPr/>
        <p:txBody>
          <a:bodyPr>
            <a:normAutofit/>
          </a:bodyPr>
          <a:lstStyle/>
          <a:p>
            <a:r>
              <a:rPr lang="en-IN" dirty="0"/>
              <a:t>A library has 10 copies of a book</a:t>
            </a:r>
          </a:p>
          <a:p>
            <a:r>
              <a:rPr lang="en-IN" dirty="0"/>
              <a:t>One copy can be used by one student at any given time</a:t>
            </a:r>
          </a:p>
          <a:p>
            <a:r>
              <a:rPr lang="en-IN" dirty="0"/>
              <a:t>A student must request the librarian to issue a book copy</a:t>
            </a:r>
          </a:p>
          <a:p>
            <a:r>
              <a:rPr lang="en-IN" dirty="0"/>
              <a:t>If no copy is available, the student must wait till another student returns her copy</a:t>
            </a:r>
          </a:p>
          <a:p>
            <a:r>
              <a:rPr lang="en-IN" dirty="0"/>
              <a:t>When a student finishes using a copy, the student must return the copy to the librarian</a:t>
            </a:r>
          </a:p>
          <a:p>
            <a:endParaRPr lang="en-IN" dirty="0"/>
          </a:p>
          <a:p>
            <a:r>
              <a:rPr lang="en-IN" dirty="0"/>
              <a:t>This situation can be modelled by using a </a:t>
            </a:r>
            <a:r>
              <a:rPr lang="en-IN" b="1" dirty="0">
                <a:solidFill>
                  <a:schemeClr val="accent4">
                    <a:lumMod val="20000"/>
                    <a:lumOff val="80000"/>
                  </a:schemeClr>
                </a:solidFill>
              </a:rPr>
              <a:t>semaphore</a:t>
            </a:r>
          </a:p>
        </p:txBody>
      </p:sp>
    </p:spTree>
    <p:extLst>
      <p:ext uri="{BB962C8B-B14F-4D97-AF65-F5344CB8AC3E}">
        <p14:creationId xmlns:p14="http://schemas.microsoft.com/office/powerpoint/2010/main" val="9704931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A851A-5DC3-B40A-041F-9F6532AD643E}"/>
              </a:ext>
            </a:extLst>
          </p:cNvPr>
          <p:cNvSpPr>
            <a:spLocks noGrp="1"/>
          </p:cNvSpPr>
          <p:nvPr>
            <p:ph type="title"/>
          </p:nvPr>
        </p:nvSpPr>
        <p:spPr/>
        <p:txBody>
          <a:bodyPr/>
          <a:lstStyle/>
          <a:p>
            <a:r>
              <a:rPr lang="en-IN" dirty="0"/>
              <a:t>Semaphore – Key Points</a:t>
            </a:r>
          </a:p>
        </p:txBody>
      </p:sp>
      <p:sp>
        <p:nvSpPr>
          <p:cNvPr id="3" name="Content Placeholder 2">
            <a:extLst>
              <a:ext uri="{FF2B5EF4-FFF2-40B4-BE49-F238E27FC236}">
                <a16:creationId xmlns:a16="http://schemas.microsoft.com/office/drawing/2014/main" id="{E9F38C1C-8A3C-6781-709B-E071AA347048}"/>
              </a:ext>
            </a:extLst>
          </p:cNvPr>
          <p:cNvSpPr>
            <a:spLocks noGrp="1"/>
          </p:cNvSpPr>
          <p:nvPr>
            <p:ph idx="1"/>
          </p:nvPr>
        </p:nvSpPr>
        <p:spPr/>
        <p:txBody>
          <a:bodyPr/>
          <a:lstStyle/>
          <a:p>
            <a:r>
              <a:rPr lang="en-IN" dirty="0"/>
              <a:t>A semaphore only tracks the count of free resources – it does not keep a track of </a:t>
            </a:r>
            <a:r>
              <a:rPr lang="en-IN" i="1" dirty="0"/>
              <a:t>which</a:t>
            </a:r>
            <a:r>
              <a:rPr lang="en-IN" dirty="0"/>
              <a:t> resources are free</a:t>
            </a:r>
          </a:p>
          <a:p>
            <a:r>
              <a:rPr lang="en-IN" dirty="0"/>
              <a:t>If we use binary semaphore then we only want to know if a resource is free (semaphore = 0) or in use (semaphore = 1)</a:t>
            </a:r>
          </a:p>
          <a:p>
            <a:r>
              <a:rPr lang="en-IN" dirty="0"/>
              <a:t>The </a:t>
            </a:r>
            <a:r>
              <a:rPr lang="en-IN" b="1" dirty="0"/>
              <a:t>Producer-Consumer Problem </a:t>
            </a:r>
            <a:r>
              <a:rPr lang="en-IN" dirty="0"/>
              <a:t>can be solved using semaphores</a:t>
            </a:r>
          </a:p>
          <a:p>
            <a:r>
              <a:rPr lang="en-IN" dirty="0"/>
              <a:t>It is not a locking mechanism – It is a signalling mechanism</a:t>
            </a:r>
          </a:p>
          <a:p>
            <a:pPr lvl="1"/>
            <a:r>
              <a:rPr lang="en-IN" dirty="0"/>
              <a:t>Threads and processes perform wait() and signal() operations to indicate whether they are acquiring or releasing resources</a:t>
            </a:r>
          </a:p>
        </p:txBody>
      </p:sp>
    </p:spTree>
    <p:extLst>
      <p:ext uri="{BB962C8B-B14F-4D97-AF65-F5344CB8AC3E}">
        <p14:creationId xmlns:p14="http://schemas.microsoft.com/office/powerpoint/2010/main" val="15354410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AA52F-C6B6-209A-4545-8EEFADD591EA}"/>
              </a:ext>
            </a:extLst>
          </p:cNvPr>
          <p:cNvSpPr>
            <a:spLocks noGrp="1"/>
          </p:cNvSpPr>
          <p:nvPr>
            <p:ph type="title"/>
          </p:nvPr>
        </p:nvSpPr>
        <p:spPr/>
        <p:txBody>
          <a:bodyPr/>
          <a:lstStyle/>
          <a:p>
            <a:r>
              <a:rPr lang="en-IN" dirty="0"/>
              <a:t>Mutual Exclusion (Mutex)</a:t>
            </a:r>
          </a:p>
        </p:txBody>
      </p:sp>
      <p:sp>
        <p:nvSpPr>
          <p:cNvPr id="3" name="Content Placeholder 2">
            <a:extLst>
              <a:ext uri="{FF2B5EF4-FFF2-40B4-BE49-F238E27FC236}">
                <a16:creationId xmlns:a16="http://schemas.microsoft.com/office/drawing/2014/main" id="{E2EC944F-4794-C722-EC6C-1BC64BA83313}"/>
              </a:ext>
            </a:extLst>
          </p:cNvPr>
          <p:cNvSpPr>
            <a:spLocks noGrp="1"/>
          </p:cNvSpPr>
          <p:nvPr>
            <p:ph idx="1"/>
          </p:nvPr>
        </p:nvSpPr>
        <p:spPr/>
        <p:txBody>
          <a:bodyPr>
            <a:normAutofit/>
          </a:bodyPr>
          <a:lstStyle/>
          <a:p>
            <a:r>
              <a:rPr lang="en-US" b="1" dirty="0"/>
              <a:t>Mutual Exclusion (Mutex)</a:t>
            </a:r>
            <a:r>
              <a:rPr lang="en-US" dirty="0"/>
              <a:t> is an object that allows multiple program threads to share the same resource, such as a file, but not simultaneously</a:t>
            </a:r>
          </a:p>
          <a:p>
            <a:r>
              <a:rPr lang="en-US" dirty="0"/>
              <a:t>Mutex is different from semaphores</a:t>
            </a:r>
          </a:p>
          <a:p>
            <a:r>
              <a:rPr lang="en-US" dirty="0"/>
              <a:t>Semaphore is a signaling mechanism, mutex is a locking mechanism</a:t>
            </a:r>
          </a:p>
          <a:p>
            <a:r>
              <a:rPr lang="en-US" dirty="0"/>
              <a:t>Semaphore may or may not be binary, mutex is always binary</a:t>
            </a:r>
          </a:p>
          <a:p>
            <a:r>
              <a:rPr lang="en-US" dirty="0"/>
              <a:t>Example follows …</a:t>
            </a:r>
          </a:p>
        </p:txBody>
      </p:sp>
    </p:spTree>
    <p:extLst>
      <p:ext uri="{BB962C8B-B14F-4D97-AF65-F5344CB8AC3E}">
        <p14:creationId xmlns:p14="http://schemas.microsoft.com/office/powerpoint/2010/main" val="17957223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974B1-6B0F-BAEA-A264-4EB9BBAB60B8}"/>
              </a:ext>
            </a:extLst>
          </p:cNvPr>
          <p:cNvSpPr>
            <a:spLocks noGrp="1"/>
          </p:cNvSpPr>
          <p:nvPr>
            <p:ph type="title"/>
          </p:nvPr>
        </p:nvSpPr>
        <p:spPr/>
        <p:txBody>
          <a:bodyPr/>
          <a:lstStyle/>
          <a:p>
            <a:r>
              <a:rPr lang="en-IN" dirty="0"/>
              <a:t>Need for Synchronization</a:t>
            </a:r>
          </a:p>
        </p:txBody>
      </p:sp>
      <p:sp>
        <p:nvSpPr>
          <p:cNvPr id="3" name="Content Placeholder 2">
            <a:extLst>
              <a:ext uri="{FF2B5EF4-FFF2-40B4-BE49-F238E27FC236}">
                <a16:creationId xmlns:a16="http://schemas.microsoft.com/office/drawing/2014/main" id="{23831FFC-32CA-1B13-9016-3E38624FF9E6}"/>
              </a:ext>
            </a:extLst>
          </p:cNvPr>
          <p:cNvSpPr>
            <a:spLocks noGrp="1"/>
          </p:cNvSpPr>
          <p:nvPr>
            <p:ph idx="1"/>
          </p:nvPr>
        </p:nvSpPr>
        <p:spPr/>
        <p:txBody>
          <a:bodyPr/>
          <a:lstStyle/>
          <a:p>
            <a:r>
              <a:rPr lang="en-IN" dirty="0"/>
              <a:t>Consider two people, who have access to the same bank account</a:t>
            </a:r>
          </a:p>
          <a:p>
            <a:r>
              <a:rPr lang="en-IN" dirty="0"/>
              <a:t>The first one keeps adding money, the second one keeps spending money</a:t>
            </a:r>
          </a:p>
          <a:p>
            <a:r>
              <a:rPr lang="en-IN" dirty="0"/>
              <a:t>Initial balance is $100</a:t>
            </a:r>
          </a:p>
        </p:txBody>
      </p:sp>
      <p:pic>
        <p:nvPicPr>
          <p:cNvPr id="5" name="Picture 4">
            <a:extLst>
              <a:ext uri="{FF2B5EF4-FFF2-40B4-BE49-F238E27FC236}">
                <a16:creationId xmlns:a16="http://schemas.microsoft.com/office/drawing/2014/main" id="{97D5B68E-2FF8-735B-2A6C-1BFCB722032D}"/>
              </a:ext>
            </a:extLst>
          </p:cNvPr>
          <p:cNvPicPr>
            <a:picLocks noChangeAspect="1"/>
          </p:cNvPicPr>
          <p:nvPr/>
        </p:nvPicPr>
        <p:blipFill>
          <a:blip r:embed="rId2"/>
          <a:stretch>
            <a:fillRect/>
          </a:stretch>
        </p:blipFill>
        <p:spPr>
          <a:xfrm>
            <a:off x="5167901" y="3168648"/>
            <a:ext cx="4133182" cy="3324227"/>
          </a:xfrm>
          <a:prstGeom prst="rect">
            <a:avLst/>
          </a:prstGeom>
        </p:spPr>
      </p:pic>
    </p:spTree>
    <p:extLst>
      <p:ext uri="{BB962C8B-B14F-4D97-AF65-F5344CB8AC3E}">
        <p14:creationId xmlns:p14="http://schemas.microsoft.com/office/powerpoint/2010/main" val="36380322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974B1-6B0F-BAEA-A264-4EB9BBAB60B8}"/>
              </a:ext>
            </a:extLst>
          </p:cNvPr>
          <p:cNvSpPr>
            <a:spLocks noGrp="1"/>
          </p:cNvSpPr>
          <p:nvPr>
            <p:ph type="title"/>
          </p:nvPr>
        </p:nvSpPr>
        <p:spPr/>
        <p:txBody>
          <a:bodyPr/>
          <a:lstStyle/>
          <a:p>
            <a:r>
              <a:rPr lang="en-IN" dirty="0"/>
              <a:t>Need for Synchronization</a:t>
            </a:r>
          </a:p>
        </p:txBody>
      </p:sp>
      <p:sp>
        <p:nvSpPr>
          <p:cNvPr id="4" name="Content Placeholder 3">
            <a:extLst>
              <a:ext uri="{FF2B5EF4-FFF2-40B4-BE49-F238E27FC236}">
                <a16:creationId xmlns:a16="http://schemas.microsoft.com/office/drawing/2014/main" id="{25F088BB-4196-37C5-FEDD-199D0D8042C0}"/>
              </a:ext>
            </a:extLst>
          </p:cNvPr>
          <p:cNvSpPr>
            <a:spLocks noGrp="1"/>
          </p:cNvSpPr>
          <p:nvPr>
            <p:ph sz="half" idx="1"/>
          </p:nvPr>
        </p:nvSpPr>
        <p:spPr/>
        <p:txBody>
          <a:bodyPr/>
          <a:lstStyle/>
          <a:p>
            <a:r>
              <a:rPr lang="en-IN" dirty="0"/>
              <a:t>Step 1: Stingy adds $10</a:t>
            </a:r>
          </a:p>
          <a:p>
            <a:endParaRPr lang="en-IN" dirty="0"/>
          </a:p>
          <a:p>
            <a:endParaRPr lang="en-IN" dirty="0"/>
          </a:p>
          <a:p>
            <a:endParaRPr lang="en-IN" dirty="0"/>
          </a:p>
          <a:p>
            <a:r>
              <a:rPr lang="en-IN" dirty="0"/>
              <a:t>Step 2: Spendy immediately spends the $10</a:t>
            </a:r>
          </a:p>
        </p:txBody>
      </p:sp>
      <p:sp>
        <p:nvSpPr>
          <p:cNvPr id="6" name="Content Placeholder 5">
            <a:extLst>
              <a:ext uri="{FF2B5EF4-FFF2-40B4-BE49-F238E27FC236}">
                <a16:creationId xmlns:a16="http://schemas.microsoft.com/office/drawing/2014/main" id="{D2A721B5-8057-93DC-B4C4-DD513C1A1191}"/>
              </a:ext>
            </a:extLst>
          </p:cNvPr>
          <p:cNvSpPr>
            <a:spLocks noGrp="1"/>
          </p:cNvSpPr>
          <p:nvPr>
            <p:ph sz="half" idx="2"/>
          </p:nvPr>
        </p:nvSpPr>
        <p:spPr/>
        <p:txBody>
          <a:bodyPr/>
          <a:lstStyle/>
          <a:p>
            <a:r>
              <a:rPr lang="en-IN" dirty="0"/>
              <a:t>Step 3: Both read the balance</a:t>
            </a:r>
          </a:p>
          <a:p>
            <a:endParaRPr lang="en-IN" dirty="0"/>
          </a:p>
          <a:p>
            <a:endParaRPr lang="en-IN" dirty="0"/>
          </a:p>
          <a:p>
            <a:endParaRPr lang="en-IN" dirty="0"/>
          </a:p>
          <a:p>
            <a:r>
              <a:rPr lang="en-IN" sz="2400" dirty="0"/>
              <a:t>Step 4: Both update balance (WRONG! Final balance should be $100)</a:t>
            </a:r>
          </a:p>
        </p:txBody>
      </p:sp>
      <p:pic>
        <p:nvPicPr>
          <p:cNvPr id="8" name="Picture 7">
            <a:extLst>
              <a:ext uri="{FF2B5EF4-FFF2-40B4-BE49-F238E27FC236}">
                <a16:creationId xmlns:a16="http://schemas.microsoft.com/office/drawing/2014/main" id="{BBA777F7-DEE7-1FF3-4BAB-4C6793132185}"/>
              </a:ext>
            </a:extLst>
          </p:cNvPr>
          <p:cNvPicPr>
            <a:picLocks noChangeAspect="1"/>
          </p:cNvPicPr>
          <p:nvPr/>
        </p:nvPicPr>
        <p:blipFill>
          <a:blip r:embed="rId2"/>
          <a:stretch>
            <a:fillRect/>
          </a:stretch>
        </p:blipFill>
        <p:spPr>
          <a:xfrm>
            <a:off x="1602769" y="2340971"/>
            <a:ext cx="2732926" cy="1590181"/>
          </a:xfrm>
          <a:prstGeom prst="rect">
            <a:avLst/>
          </a:prstGeom>
        </p:spPr>
      </p:pic>
      <p:pic>
        <p:nvPicPr>
          <p:cNvPr id="10" name="Picture 9">
            <a:extLst>
              <a:ext uri="{FF2B5EF4-FFF2-40B4-BE49-F238E27FC236}">
                <a16:creationId xmlns:a16="http://schemas.microsoft.com/office/drawing/2014/main" id="{6D7DB361-4635-54E5-A91D-DA20D3667638}"/>
              </a:ext>
            </a:extLst>
          </p:cNvPr>
          <p:cNvPicPr>
            <a:picLocks noChangeAspect="1"/>
          </p:cNvPicPr>
          <p:nvPr/>
        </p:nvPicPr>
        <p:blipFill>
          <a:blip r:embed="rId3"/>
          <a:stretch>
            <a:fillRect/>
          </a:stretch>
        </p:blipFill>
        <p:spPr>
          <a:xfrm>
            <a:off x="1530849" y="4822601"/>
            <a:ext cx="3262733" cy="1572081"/>
          </a:xfrm>
          <a:prstGeom prst="rect">
            <a:avLst/>
          </a:prstGeom>
        </p:spPr>
      </p:pic>
      <p:pic>
        <p:nvPicPr>
          <p:cNvPr id="12" name="Picture 11">
            <a:extLst>
              <a:ext uri="{FF2B5EF4-FFF2-40B4-BE49-F238E27FC236}">
                <a16:creationId xmlns:a16="http://schemas.microsoft.com/office/drawing/2014/main" id="{0A7B2040-72C5-9CF5-4798-A20F970006D3}"/>
              </a:ext>
            </a:extLst>
          </p:cNvPr>
          <p:cNvPicPr>
            <a:picLocks noChangeAspect="1"/>
          </p:cNvPicPr>
          <p:nvPr/>
        </p:nvPicPr>
        <p:blipFill>
          <a:blip r:embed="rId4"/>
          <a:stretch>
            <a:fillRect/>
          </a:stretch>
        </p:blipFill>
        <p:spPr>
          <a:xfrm>
            <a:off x="7017249" y="2340971"/>
            <a:ext cx="3243209" cy="1518439"/>
          </a:xfrm>
          <a:prstGeom prst="rect">
            <a:avLst/>
          </a:prstGeom>
        </p:spPr>
      </p:pic>
      <p:pic>
        <p:nvPicPr>
          <p:cNvPr id="14" name="Picture 13">
            <a:extLst>
              <a:ext uri="{FF2B5EF4-FFF2-40B4-BE49-F238E27FC236}">
                <a16:creationId xmlns:a16="http://schemas.microsoft.com/office/drawing/2014/main" id="{C477C764-464D-70B5-5424-893B9250FBE4}"/>
              </a:ext>
            </a:extLst>
          </p:cNvPr>
          <p:cNvPicPr>
            <a:picLocks noChangeAspect="1"/>
          </p:cNvPicPr>
          <p:nvPr/>
        </p:nvPicPr>
        <p:blipFill>
          <a:blip r:embed="rId5"/>
          <a:stretch>
            <a:fillRect/>
          </a:stretch>
        </p:blipFill>
        <p:spPr>
          <a:xfrm>
            <a:off x="5661859" y="4974649"/>
            <a:ext cx="3049116" cy="1420033"/>
          </a:xfrm>
          <a:prstGeom prst="rect">
            <a:avLst/>
          </a:prstGeom>
        </p:spPr>
      </p:pic>
      <p:pic>
        <p:nvPicPr>
          <p:cNvPr id="16" name="Picture 15">
            <a:extLst>
              <a:ext uri="{FF2B5EF4-FFF2-40B4-BE49-F238E27FC236}">
                <a16:creationId xmlns:a16="http://schemas.microsoft.com/office/drawing/2014/main" id="{62A09F06-2822-E4AF-18FA-D81FC43F4FDD}"/>
              </a:ext>
            </a:extLst>
          </p:cNvPr>
          <p:cNvPicPr>
            <a:picLocks noChangeAspect="1"/>
          </p:cNvPicPr>
          <p:nvPr/>
        </p:nvPicPr>
        <p:blipFill>
          <a:blip r:embed="rId6"/>
          <a:stretch>
            <a:fillRect/>
          </a:stretch>
        </p:blipFill>
        <p:spPr>
          <a:xfrm>
            <a:off x="8863375" y="4974649"/>
            <a:ext cx="3142879" cy="1420032"/>
          </a:xfrm>
          <a:prstGeom prst="rect">
            <a:avLst/>
          </a:prstGeom>
        </p:spPr>
      </p:pic>
    </p:spTree>
    <p:extLst>
      <p:ext uri="{BB962C8B-B14F-4D97-AF65-F5344CB8AC3E}">
        <p14:creationId xmlns:p14="http://schemas.microsoft.com/office/powerpoint/2010/main" val="5345246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6E2E29-6ABC-4991-0F99-BCE5730553C1}"/>
              </a:ext>
            </a:extLst>
          </p:cNvPr>
          <p:cNvSpPr>
            <a:spLocks noGrp="1"/>
          </p:cNvSpPr>
          <p:nvPr>
            <p:ph type="title"/>
          </p:nvPr>
        </p:nvSpPr>
        <p:spPr/>
        <p:txBody>
          <a:bodyPr/>
          <a:lstStyle/>
          <a:p>
            <a:r>
              <a:rPr lang="en-IN" dirty="0"/>
              <a:t>Race Condition</a:t>
            </a:r>
          </a:p>
        </p:txBody>
      </p:sp>
      <p:sp>
        <p:nvSpPr>
          <p:cNvPr id="6" name="Content Placeholder 5">
            <a:extLst>
              <a:ext uri="{FF2B5EF4-FFF2-40B4-BE49-F238E27FC236}">
                <a16:creationId xmlns:a16="http://schemas.microsoft.com/office/drawing/2014/main" id="{8408C8B6-ACFB-FB4C-7D93-7236478AAD12}"/>
              </a:ext>
            </a:extLst>
          </p:cNvPr>
          <p:cNvSpPr>
            <a:spLocks noGrp="1"/>
          </p:cNvSpPr>
          <p:nvPr>
            <p:ph idx="1"/>
          </p:nvPr>
        </p:nvSpPr>
        <p:spPr/>
        <p:txBody>
          <a:bodyPr/>
          <a:lstStyle/>
          <a:p>
            <a:r>
              <a:rPr lang="en-IN" dirty="0"/>
              <a:t>Because $20 were added and spent, the final balance should have been $100</a:t>
            </a:r>
          </a:p>
          <a:p>
            <a:endParaRPr lang="en-IN" dirty="0"/>
          </a:p>
          <a:p>
            <a:endParaRPr lang="en-IN" dirty="0"/>
          </a:p>
          <a:p>
            <a:endParaRPr lang="en-IN" dirty="0"/>
          </a:p>
          <a:p>
            <a:endParaRPr lang="en-IN" dirty="0"/>
          </a:p>
          <a:p>
            <a:endParaRPr lang="en-IN" dirty="0"/>
          </a:p>
          <a:p>
            <a:r>
              <a:rPr lang="en-IN" dirty="0"/>
              <a:t>But it is not – this is called as </a:t>
            </a:r>
            <a:r>
              <a:rPr lang="en-IN" b="1" dirty="0"/>
              <a:t>race condition</a:t>
            </a:r>
            <a:endParaRPr lang="en-IN" dirty="0"/>
          </a:p>
        </p:txBody>
      </p:sp>
      <p:pic>
        <p:nvPicPr>
          <p:cNvPr id="8" name="Picture 7">
            <a:extLst>
              <a:ext uri="{FF2B5EF4-FFF2-40B4-BE49-F238E27FC236}">
                <a16:creationId xmlns:a16="http://schemas.microsoft.com/office/drawing/2014/main" id="{2BF28779-6588-7504-9B11-DE8F57DD5549}"/>
              </a:ext>
            </a:extLst>
          </p:cNvPr>
          <p:cNvPicPr>
            <a:picLocks noChangeAspect="1"/>
          </p:cNvPicPr>
          <p:nvPr/>
        </p:nvPicPr>
        <p:blipFill>
          <a:blip r:embed="rId2"/>
          <a:stretch>
            <a:fillRect/>
          </a:stretch>
        </p:blipFill>
        <p:spPr>
          <a:xfrm>
            <a:off x="2995546" y="2340275"/>
            <a:ext cx="6200908" cy="2776307"/>
          </a:xfrm>
          <a:prstGeom prst="rect">
            <a:avLst/>
          </a:prstGeom>
        </p:spPr>
      </p:pic>
    </p:spTree>
    <p:extLst>
      <p:ext uri="{BB962C8B-B14F-4D97-AF65-F5344CB8AC3E}">
        <p14:creationId xmlns:p14="http://schemas.microsoft.com/office/powerpoint/2010/main" val="7733549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C0627-D77A-2687-3437-5DE66C86A0D0}"/>
              </a:ext>
            </a:extLst>
          </p:cNvPr>
          <p:cNvSpPr>
            <a:spLocks noGrp="1"/>
          </p:cNvSpPr>
          <p:nvPr>
            <p:ph type="title"/>
          </p:nvPr>
        </p:nvSpPr>
        <p:spPr/>
        <p:txBody>
          <a:bodyPr/>
          <a:lstStyle/>
          <a:p>
            <a:r>
              <a:rPr lang="en-IN" dirty="0"/>
              <a:t>Race Condition Example: C:\lectures\CDAC\DAC\stingy_spendy.py</a:t>
            </a:r>
          </a:p>
        </p:txBody>
      </p:sp>
      <p:sp>
        <p:nvSpPr>
          <p:cNvPr id="3" name="Content Placeholder 2">
            <a:extLst>
              <a:ext uri="{FF2B5EF4-FFF2-40B4-BE49-F238E27FC236}">
                <a16:creationId xmlns:a16="http://schemas.microsoft.com/office/drawing/2014/main" id="{AF20705F-BF9A-59DB-B927-84967A4B4801}"/>
              </a:ext>
            </a:extLst>
          </p:cNvPr>
          <p:cNvSpPr>
            <a:spLocks noGrp="1"/>
          </p:cNvSpPr>
          <p:nvPr>
            <p:ph idx="1"/>
          </p:nvPr>
        </p:nvSpPr>
        <p:spPr/>
        <p:txBody>
          <a:bodyPr>
            <a:normAutofit fontScale="25000" lnSpcReduction="20000"/>
          </a:bodyPr>
          <a:lstStyle/>
          <a:p>
            <a:r>
              <a:rPr lang="en-US" dirty="0"/>
              <a:t>import time</a:t>
            </a:r>
          </a:p>
          <a:p>
            <a:r>
              <a:rPr lang="en-US" dirty="0"/>
              <a:t>from threading import Thread</a:t>
            </a:r>
          </a:p>
          <a:p>
            <a:endParaRPr lang="en-US" dirty="0"/>
          </a:p>
          <a:p>
            <a:endParaRPr lang="en-US" dirty="0"/>
          </a:p>
          <a:p>
            <a:r>
              <a:rPr lang="en-US" dirty="0"/>
              <a:t>class </a:t>
            </a:r>
            <a:r>
              <a:rPr lang="en-US" dirty="0" err="1"/>
              <a:t>StingySpendy</a:t>
            </a:r>
            <a:r>
              <a:rPr lang="en-US" dirty="0"/>
              <a:t>:</a:t>
            </a:r>
          </a:p>
          <a:p>
            <a:r>
              <a:rPr lang="en-US" dirty="0"/>
              <a:t>    money = 100</a:t>
            </a:r>
          </a:p>
          <a:p>
            <a:r>
              <a:rPr lang="en-US" dirty="0"/>
              <a:t>   </a:t>
            </a:r>
          </a:p>
          <a:p>
            <a:r>
              <a:rPr lang="en-US" dirty="0"/>
              <a:t>    def stingy(self):</a:t>
            </a:r>
          </a:p>
          <a:p>
            <a:r>
              <a:rPr lang="en-US" dirty="0"/>
              <a:t>        for </a:t>
            </a:r>
            <a:r>
              <a:rPr lang="en-US" dirty="0" err="1"/>
              <a:t>i</a:t>
            </a:r>
            <a:r>
              <a:rPr lang="en-US" dirty="0"/>
              <a:t> in range(50000000):</a:t>
            </a:r>
          </a:p>
          <a:p>
            <a:r>
              <a:rPr lang="en-US" dirty="0"/>
              <a:t>            </a:t>
            </a:r>
            <a:r>
              <a:rPr lang="en-US" dirty="0" err="1"/>
              <a:t>self.money</a:t>
            </a:r>
            <a:r>
              <a:rPr lang="en-US" dirty="0"/>
              <a:t> += 10</a:t>
            </a:r>
          </a:p>
          <a:p>
            <a:r>
              <a:rPr lang="en-US" dirty="0"/>
              <a:t>        print("Stingy Done")</a:t>
            </a:r>
          </a:p>
          <a:p>
            <a:endParaRPr lang="en-US" dirty="0"/>
          </a:p>
          <a:p>
            <a:r>
              <a:rPr lang="en-US" dirty="0"/>
              <a:t>    def spendy(self):</a:t>
            </a:r>
          </a:p>
          <a:p>
            <a:r>
              <a:rPr lang="en-US" dirty="0"/>
              <a:t>        for </a:t>
            </a:r>
            <a:r>
              <a:rPr lang="en-US" dirty="0" err="1"/>
              <a:t>i</a:t>
            </a:r>
            <a:r>
              <a:rPr lang="en-US" dirty="0"/>
              <a:t> in range(50000000):</a:t>
            </a:r>
          </a:p>
          <a:p>
            <a:r>
              <a:rPr lang="en-US" dirty="0"/>
              <a:t>            </a:t>
            </a:r>
            <a:r>
              <a:rPr lang="en-US" dirty="0" err="1"/>
              <a:t>self.money</a:t>
            </a:r>
            <a:r>
              <a:rPr lang="en-US" dirty="0"/>
              <a:t> -= 10</a:t>
            </a:r>
          </a:p>
          <a:p>
            <a:r>
              <a:rPr lang="en-US" dirty="0"/>
              <a:t>        print("Spendy Done")</a:t>
            </a:r>
          </a:p>
          <a:p>
            <a:endParaRPr lang="en-US" dirty="0"/>
          </a:p>
          <a:p>
            <a:endParaRPr lang="en-US" dirty="0"/>
          </a:p>
          <a:p>
            <a:r>
              <a:rPr lang="en-US" dirty="0"/>
              <a:t>ss = </a:t>
            </a:r>
            <a:r>
              <a:rPr lang="en-US" dirty="0" err="1"/>
              <a:t>StingySpendy</a:t>
            </a:r>
            <a:r>
              <a:rPr lang="en-US" dirty="0"/>
              <a:t>()</a:t>
            </a:r>
          </a:p>
          <a:p>
            <a:r>
              <a:rPr lang="en-US" dirty="0"/>
              <a:t>Thread(target=</a:t>
            </a:r>
            <a:r>
              <a:rPr lang="en-US" dirty="0" err="1"/>
              <a:t>ss.stingy</a:t>
            </a:r>
            <a:r>
              <a:rPr lang="en-US" dirty="0"/>
              <a:t>, </a:t>
            </a:r>
            <a:r>
              <a:rPr lang="en-US" dirty="0" err="1"/>
              <a:t>args</a:t>
            </a:r>
            <a:r>
              <a:rPr lang="en-US" dirty="0"/>
              <a:t>=()).start()</a:t>
            </a:r>
          </a:p>
          <a:p>
            <a:r>
              <a:rPr lang="en-US" dirty="0"/>
              <a:t>Thread(target=</a:t>
            </a:r>
            <a:r>
              <a:rPr lang="en-US" dirty="0" err="1"/>
              <a:t>ss.spendy</a:t>
            </a:r>
            <a:r>
              <a:rPr lang="en-US" dirty="0"/>
              <a:t>, </a:t>
            </a:r>
            <a:r>
              <a:rPr lang="en-US" dirty="0" err="1"/>
              <a:t>args</a:t>
            </a:r>
            <a:r>
              <a:rPr lang="en-US" dirty="0"/>
              <a:t>=()).start()</a:t>
            </a:r>
          </a:p>
          <a:p>
            <a:r>
              <a:rPr lang="en-US" dirty="0" err="1"/>
              <a:t>time.sleep</a:t>
            </a:r>
            <a:r>
              <a:rPr lang="en-US" dirty="0"/>
              <a:t>(5)</a:t>
            </a:r>
          </a:p>
          <a:p>
            <a:r>
              <a:rPr lang="en-US" dirty="0"/>
              <a:t>print("Money in the end", </a:t>
            </a:r>
            <a:r>
              <a:rPr lang="en-US" dirty="0" err="1"/>
              <a:t>ss.money</a:t>
            </a:r>
            <a:r>
              <a:rPr lang="en-US" dirty="0"/>
              <a:t>)</a:t>
            </a:r>
            <a:endParaRPr lang="en-IN" dirty="0"/>
          </a:p>
        </p:txBody>
      </p:sp>
    </p:spTree>
    <p:extLst>
      <p:ext uri="{BB962C8B-B14F-4D97-AF65-F5344CB8AC3E}">
        <p14:creationId xmlns:p14="http://schemas.microsoft.com/office/powerpoint/2010/main" val="11722663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A6517-4734-F687-1AF2-A4EF26448333}"/>
              </a:ext>
            </a:extLst>
          </p:cNvPr>
          <p:cNvSpPr>
            <a:spLocks noGrp="1"/>
          </p:cNvSpPr>
          <p:nvPr>
            <p:ph type="title"/>
          </p:nvPr>
        </p:nvSpPr>
        <p:spPr/>
        <p:txBody>
          <a:bodyPr/>
          <a:lstStyle/>
          <a:p>
            <a:r>
              <a:rPr lang="en-IN" dirty="0"/>
              <a:t>Using Mutex</a:t>
            </a:r>
          </a:p>
        </p:txBody>
      </p:sp>
      <p:sp>
        <p:nvSpPr>
          <p:cNvPr id="4" name="Content Placeholder 3">
            <a:extLst>
              <a:ext uri="{FF2B5EF4-FFF2-40B4-BE49-F238E27FC236}">
                <a16:creationId xmlns:a16="http://schemas.microsoft.com/office/drawing/2014/main" id="{151A6045-8D0C-999D-5B69-FC8CEDD4500F}"/>
              </a:ext>
            </a:extLst>
          </p:cNvPr>
          <p:cNvSpPr>
            <a:spLocks noGrp="1"/>
          </p:cNvSpPr>
          <p:nvPr>
            <p:ph sz="half" idx="1"/>
          </p:nvPr>
        </p:nvSpPr>
        <p:spPr/>
        <p:txBody>
          <a:bodyPr/>
          <a:lstStyle/>
          <a:p>
            <a:r>
              <a:rPr lang="en-IN" dirty="0"/>
              <a:t>Step 1: Stingy would ask for a lock (mutex)</a:t>
            </a:r>
          </a:p>
          <a:p>
            <a:endParaRPr lang="en-IN" dirty="0"/>
          </a:p>
          <a:p>
            <a:endParaRPr lang="en-IN" dirty="0"/>
          </a:p>
          <a:p>
            <a:endParaRPr lang="en-IN" dirty="0"/>
          </a:p>
          <a:p>
            <a:r>
              <a:rPr lang="en-IN" dirty="0"/>
              <a:t>Step 2: Since no one is holding the mutex, Stingy gets it</a:t>
            </a:r>
          </a:p>
        </p:txBody>
      </p:sp>
      <p:sp>
        <p:nvSpPr>
          <p:cNvPr id="5" name="Content Placeholder 4">
            <a:extLst>
              <a:ext uri="{FF2B5EF4-FFF2-40B4-BE49-F238E27FC236}">
                <a16:creationId xmlns:a16="http://schemas.microsoft.com/office/drawing/2014/main" id="{EED53AE1-ACBB-88F7-E76A-626C3F8912E9}"/>
              </a:ext>
            </a:extLst>
          </p:cNvPr>
          <p:cNvSpPr>
            <a:spLocks noGrp="1"/>
          </p:cNvSpPr>
          <p:nvPr>
            <p:ph sz="half" idx="2"/>
          </p:nvPr>
        </p:nvSpPr>
        <p:spPr/>
        <p:txBody>
          <a:bodyPr/>
          <a:lstStyle/>
          <a:p>
            <a:r>
              <a:rPr lang="en-IN" dirty="0"/>
              <a:t>Step 3: Stingy thread updates balance and releases mutex</a:t>
            </a:r>
          </a:p>
          <a:p>
            <a:endParaRPr lang="en-IN" dirty="0"/>
          </a:p>
          <a:p>
            <a:endParaRPr lang="en-IN" dirty="0"/>
          </a:p>
          <a:p>
            <a:endParaRPr lang="en-IN" dirty="0"/>
          </a:p>
          <a:p>
            <a:r>
              <a:rPr lang="en-IN" dirty="0"/>
              <a:t>Step 4: Now if Spendy locks it, updated balance will be seen</a:t>
            </a:r>
          </a:p>
        </p:txBody>
      </p:sp>
      <p:pic>
        <p:nvPicPr>
          <p:cNvPr id="9" name="Picture 8">
            <a:extLst>
              <a:ext uri="{FF2B5EF4-FFF2-40B4-BE49-F238E27FC236}">
                <a16:creationId xmlns:a16="http://schemas.microsoft.com/office/drawing/2014/main" id="{076E27D6-3027-7BAD-12AC-195E0946737B}"/>
              </a:ext>
            </a:extLst>
          </p:cNvPr>
          <p:cNvPicPr>
            <a:picLocks noChangeAspect="1"/>
          </p:cNvPicPr>
          <p:nvPr/>
        </p:nvPicPr>
        <p:blipFill>
          <a:blip r:embed="rId2"/>
          <a:stretch>
            <a:fillRect/>
          </a:stretch>
        </p:blipFill>
        <p:spPr>
          <a:xfrm>
            <a:off x="3495053" y="2346103"/>
            <a:ext cx="1930090" cy="1553939"/>
          </a:xfrm>
          <a:prstGeom prst="rect">
            <a:avLst/>
          </a:prstGeom>
        </p:spPr>
      </p:pic>
      <p:pic>
        <p:nvPicPr>
          <p:cNvPr id="11" name="Picture 10">
            <a:extLst>
              <a:ext uri="{FF2B5EF4-FFF2-40B4-BE49-F238E27FC236}">
                <a16:creationId xmlns:a16="http://schemas.microsoft.com/office/drawing/2014/main" id="{7C1BF8EB-DD59-149D-069F-7A735158932C}"/>
              </a:ext>
            </a:extLst>
          </p:cNvPr>
          <p:cNvPicPr>
            <a:picLocks noChangeAspect="1"/>
          </p:cNvPicPr>
          <p:nvPr/>
        </p:nvPicPr>
        <p:blipFill>
          <a:blip r:embed="rId3"/>
          <a:stretch>
            <a:fillRect/>
          </a:stretch>
        </p:blipFill>
        <p:spPr>
          <a:xfrm>
            <a:off x="2343876" y="5065159"/>
            <a:ext cx="2071443" cy="1690099"/>
          </a:xfrm>
          <a:prstGeom prst="rect">
            <a:avLst/>
          </a:prstGeom>
        </p:spPr>
      </p:pic>
      <p:pic>
        <p:nvPicPr>
          <p:cNvPr id="13" name="Picture 12">
            <a:extLst>
              <a:ext uri="{FF2B5EF4-FFF2-40B4-BE49-F238E27FC236}">
                <a16:creationId xmlns:a16="http://schemas.microsoft.com/office/drawing/2014/main" id="{34C0AF04-F347-A0EC-645C-4099F960ACBB}"/>
              </a:ext>
            </a:extLst>
          </p:cNvPr>
          <p:cNvPicPr>
            <a:picLocks noChangeAspect="1"/>
          </p:cNvPicPr>
          <p:nvPr/>
        </p:nvPicPr>
        <p:blipFill>
          <a:blip r:embed="rId4"/>
          <a:stretch>
            <a:fillRect/>
          </a:stretch>
        </p:blipFill>
        <p:spPr>
          <a:xfrm>
            <a:off x="8198777" y="2679776"/>
            <a:ext cx="1747685" cy="1481258"/>
          </a:xfrm>
          <a:prstGeom prst="rect">
            <a:avLst/>
          </a:prstGeom>
        </p:spPr>
      </p:pic>
      <p:pic>
        <p:nvPicPr>
          <p:cNvPr id="15" name="Picture 14">
            <a:extLst>
              <a:ext uri="{FF2B5EF4-FFF2-40B4-BE49-F238E27FC236}">
                <a16:creationId xmlns:a16="http://schemas.microsoft.com/office/drawing/2014/main" id="{599C0F8A-1BEC-EAA8-317E-BC00B61CBCD2}"/>
              </a:ext>
            </a:extLst>
          </p:cNvPr>
          <p:cNvPicPr>
            <a:picLocks noChangeAspect="1"/>
          </p:cNvPicPr>
          <p:nvPr/>
        </p:nvPicPr>
        <p:blipFill>
          <a:blip r:embed="rId5"/>
          <a:stretch>
            <a:fillRect/>
          </a:stretch>
        </p:blipFill>
        <p:spPr>
          <a:xfrm>
            <a:off x="8074600" y="5065159"/>
            <a:ext cx="1871862" cy="1532267"/>
          </a:xfrm>
          <a:prstGeom prst="rect">
            <a:avLst/>
          </a:prstGeom>
        </p:spPr>
      </p:pic>
    </p:spTree>
    <p:extLst>
      <p:ext uri="{BB962C8B-B14F-4D97-AF65-F5344CB8AC3E}">
        <p14:creationId xmlns:p14="http://schemas.microsoft.com/office/powerpoint/2010/main" val="20114332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86F08E-3309-FF03-A7CD-0F5F1DAD1A92}"/>
              </a:ext>
            </a:extLst>
          </p:cNvPr>
          <p:cNvSpPr>
            <a:spLocks noGrp="1"/>
          </p:cNvSpPr>
          <p:nvPr>
            <p:ph type="title"/>
          </p:nvPr>
        </p:nvSpPr>
        <p:spPr/>
        <p:txBody>
          <a:bodyPr/>
          <a:lstStyle/>
          <a:p>
            <a:r>
              <a:rPr lang="en-IN" dirty="0"/>
              <a:t>What if a Locked Resource is Wanted by Another Thread?</a:t>
            </a:r>
          </a:p>
        </p:txBody>
      </p:sp>
      <p:sp>
        <p:nvSpPr>
          <p:cNvPr id="6" name="Content Placeholder 5">
            <a:extLst>
              <a:ext uri="{FF2B5EF4-FFF2-40B4-BE49-F238E27FC236}">
                <a16:creationId xmlns:a16="http://schemas.microsoft.com/office/drawing/2014/main" id="{EC62A27D-43D4-57D8-0605-FBB0FF557C51}"/>
              </a:ext>
            </a:extLst>
          </p:cNvPr>
          <p:cNvSpPr>
            <a:spLocks noGrp="1"/>
          </p:cNvSpPr>
          <p:nvPr>
            <p:ph idx="1"/>
          </p:nvPr>
        </p:nvSpPr>
        <p:spPr/>
        <p:txBody>
          <a:bodyPr/>
          <a:lstStyle/>
          <a:p>
            <a:r>
              <a:rPr lang="en-IN" dirty="0"/>
              <a:t>Currently, the spendy thread is holding mutex on the balance and stingy again wants the mutex … It must go to sleep and wait till spendy releases it!</a:t>
            </a:r>
          </a:p>
        </p:txBody>
      </p:sp>
      <p:pic>
        <p:nvPicPr>
          <p:cNvPr id="8" name="Picture 7">
            <a:extLst>
              <a:ext uri="{FF2B5EF4-FFF2-40B4-BE49-F238E27FC236}">
                <a16:creationId xmlns:a16="http://schemas.microsoft.com/office/drawing/2014/main" id="{32E98A16-20DD-8880-6BFA-27A02F063E49}"/>
              </a:ext>
            </a:extLst>
          </p:cNvPr>
          <p:cNvPicPr>
            <a:picLocks noChangeAspect="1"/>
          </p:cNvPicPr>
          <p:nvPr/>
        </p:nvPicPr>
        <p:blipFill>
          <a:blip r:embed="rId2"/>
          <a:stretch>
            <a:fillRect/>
          </a:stretch>
        </p:blipFill>
        <p:spPr>
          <a:xfrm>
            <a:off x="1027415" y="3254647"/>
            <a:ext cx="3948247" cy="3057253"/>
          </a:xfrm>
          <a:prstGeom prst="rect">
            <a:avLst/>
          </a:prstGeom>
        </p:spPr>
      </p:pic>
      <p:pic>
        <p:nvPicPr>
          <p:cNvPr id="10" name="Picture 9">
            <a:extLst>
              <a:ext uri="{FF2B5EF4-FFF2-40B4-BE49-F238E27FC236}">
                <a16:creationId xmlns:a16="http://schemas.microsoft.com/office/drawing/2014/main" id="{72D72809-7908-6243-2559-D5BCAC825820}"/>
              </a:ext>
            </a:extLst>
          </p:cNvPr>
          <p:cNvPicPr>
            <a:picLocks noChangeAspect="1"/>
          </p:cNvPicPr>
          <p:nvPr/>
        </p:nvPicPr>
        <p:blipFill>
          <a:blip r:embed="rId3"/>
          <a:stretch>
            <a:fillRect/>
          </a:stretch>
        </p:blipFill>
        <p:spPr>
          <a:xfrm>
            <a:off x="6354344" y="3203187"/>
            <a:ext cx="3620773" cy="2973776"/>
          </a:xfrm>
          <a:prstGeom prst="rect">
            <a:avLst/>
          </a:prstGeom>
        </p:spPr>
      </p:pic>
    </p:spTree>
    <p:extLst>
      <p:ext uri="{BB962C8B-B14F-4D97-AF65-F5344CB8AC3E}">
        <p14:creationId xmlns:p14="http://schemas.microsoft.com/office/powerpoint/2010/main" val="3231763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E126D-CB4D-4196-8CB2-A6BC9CE7FD8F}"/>
              </a:ext>
            </a:extLst>
          </p:cNvPr>
          <p:cNvSpPr>
            <a:spLocks noGrp="1"/>
          </p:cNvSpPr>
          <p:nvPr>
            <p:ph type="title"/>
          </p:nvPr>
        </p:nvSpPr>
        <p:spPr/>
        <p:txBody>
          <a:bodyPr/>
          <a:lstStyle/>
          <a:p>
            <a:r>
              <a:rPr lang="en-IN" dirty="0"/>
              <a:t>Past Lab Exam Question</a:t>
            </a:r>
          </a:p>
        </p:txBody>
      </p:sp>
      <p:sp>
        <p:nvSpPr>
          <p:cNvPr id="3" name="Content Placeholder 2">
            <a:extLst>
              <a:ext uri="{FF2B5EF4-FFF2-40B4-BE49-F238E27FC236}">
                <a16:creationId xmlns:a16="http://schemas.microsoft.com/office/drawing/2014/main" id="{BAE7F78C-66A5-AF3D-AE30-571D2780D4C2}"/>
              </a:ext>
            </a:extLst>
          </p:cNvPr>
          <p:cNvSpPr>
            <a:spLocks noGrp="1"/>
          </p:cNvSpPr>
          <p:nvPr>
            <p:ph idx="1"/>
          </p:nvPr>
        </p:nvSpPr>
        <p:spPr/>
        <p:txBody>
          <a:bodyPr>
            <a:normAutofit fontScale="55000" lnSpcReduction="20000"/>
          </a:bodyPr>
          <a:lstStyle/>
          <a:p>
            <a:r>
              <a:rPr lang="en-US" dirty="0"/>
              <a:t>#!/bin/bash</a:t>
            </a:r>
          </a:p>
          <a:p>
            <a:endParaRPr lang="en-US" dirty="0"/>
          </a:p>
          <a:p>
            <a:r>
              <a:rPr lang="en-US" dirty="0"/>
              <a:t>echo "Enter the first string:"</a:t>
            </a:r>
          </a:p>
          <a:p>
            <a:r>
              <a:rPr lang="en-US" dirty="0"/>
              <a:t>read str1</a:t>
            </a:r>
          </a:p>
          <a:p>
            <a:endParaRPr lang="en-US" dirty="0"/>
          </a:p>
          <a:p>
            <a:r>
              <a:rPr lang="en-US" dirty="0"/>
              <a:t>echo "Enter the second string:"</a:t>
            </a:r>
          </a:p>
          <a:p>
            <a:r>
              <a:rPr lang="en-US" dirty="0"/>
              <a:t>read str2</a:t>
            </a:r>
          </a:p>
          <a:p>
            <a:endParaRPr lang="en-US" dirty="0"/>
          </a:p>
          <a:p>
            <a:r>
              <a:rPr lang="en-US" dirty="0"/>
              <a:t>if [ "${str1,,}" == "${str2,,}" ]</a:t>
            </a:r>
          </a:p>
          <a:p>
            <a:r>
              <a:rPr lang="en-US" dirty="0"/>
              <a:t>then</a:t>
            </a:r>
          </a:p>
          <a:p>
            <a:r>
              <a:rPr lang="en-US" dirty="0"/>
              <a:t>    echo "The TWO STRINGS MATCH"</a:t>
            </a:r>
          </a:p>
          <a:p>
            <a:r>
              <a:rPr lang="en-US" dirty="0"/>
              <a:t>else</a:t>
            </a:r>
          </a:p>
          <a:p>
            <a:r>
              <a:rPr lang="en-US" dirty="0"/>
              <a:t>    echo "The TWO STRINGS DO NOT MATCH"</a:t>
            </a:r>
          </a:p>
          <a:p>
            <a:r>
              <a:rPr lang="en-US" dirty="0"/>
              <a:t>fi</a:t>
            </a:r>
          </a:p>
          <a:p>
            <a:endParaRPr lang="en-IN" dirty="0"/>
          </a:p>
        </p:txBody>
      </p:sp>
      <p:sp>
        <p:nvSpPr>
          <p:cNvPr id="4" name="TextBox 3">
            <a:extLst>
              <a:ext uri="{FF2B5EF4-FFF2-40B4-BE49-F238E27FC236}">
                <a16:creationId xmlns:a16="http://schemas.microsoft.com/office/drawing/2014/main" id="{63BB8C1C-31CC-FBAB-B54C-5DC54DA49583}"/>
              </a:ext>
            </a:extLst>
          </p:cNvPr>
          <p:cNvSpPr txBox="1"/>
          <p:nvPr/>
        </p:nvSpPr>
        <p:spPr>
          <a:xfrm>
            <a:off x="5252484" y="2185220"/>
            <a:ext cx="6783572" cy="2677656"/>
          </a:xfrm>
          <a:prstGeom prst="rect">
            <a:avLst/>
          </a:prstGeom>
          <a:noFill/>
        </p:spPr>
        <p:txBody>
          <a:bodyPr wrap="square" rtlCol="0">
            <a:spAutoFit/>
          </a:bodyPr>
          <a:lstStyle/>
          <a:p>
            <a:r>
              <a:rPr lang="en-US" sz="2800" dirty="0">
                <a:solidFill>
                  <a:schemeClr val="accent4">
                    <a:lumMod val="60000"/>
                    <a:lumOff val="40000"/>
                  </a:schemeClr>
                </a:solidFill>
              </a:rPr>
              <a:t>"${str1,,}"</a:t>
            </a:r>
            <a:r>
              <a:rPr lang="en-US" sz="2800" dirty="0"/>
              <a:t>: converts the string to lowercase</a:t>
            </a:r>
          </a:p>
          <a:p>
            <a:endParaRPr lang="en-US" sz="2800" dirty="0"/>
          </a:p>
          <a:p>
            <a:r>
              <a:rPr lang="en-US" sz="2800" dirty="0">
                <a:solidFill>
                  <a:schemeClr val="accent4">
                    <a:lumMod val="60000"/>
                    <a:lumOff val="40000"/>
                  </a:schemeClr>
                </a:solidFill>
              </a:rPr>
              <a:t>==</a:t>
            </a:r>
            <a:r>
              <a:rPr lang="en-US" sz="2800" dirty="0"/>
              <a:t>: checks if two strings are equal</a:t>
            </a:r>
          </a:p>
          <a:p>
            <a:endParaRPr lang="en-IN" sz="2800" dirty="0"/>
          </a:p>
          <a:p>
            <a:r>
              <a:rPr lang="en-IN" sz="2800" dirty="0">
                <a:solidFill>
                  <a:schemeClr val="accent4">
                    <a:lumMod val="60000"/>
                    <a:lumOff val="40000"/>
                  </a:schemeClr>
                </a:solidFill>
              </a:rPr>
              <a:t>"${input^^}“: </a:t>
            </a:r>
            <a:r>
              <a:rPr lang="en-IN" sz="2800" dirty="0"/>
              <a:t>converts the string to uppercase</a:t>
            </a:r>
          </a:p>
        </p:txBody>
      </p:sp>
    </p:spTree>
    <p:extLst>
      <p:ext uri="{BB962C8B-B14F-4D97-AF65-F5344CB8AC3E}">
        <p14:creationId xmlns:p14="http://schemas.microsoft.com/office/powerpoint/2010/main" val="5254337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C10-3A34-8E46-BB1C-C6B1FBB2BFBD}"/>
              </a:ext>
            </a:extLst>
          </p:cNvPr>
          <p:cNvSpPr>
            <a:spLocks noGrp="1"/>
          </p:cNvSpPr>
          <p:nvPr>
            <p:ph type="title"/>
          </p:nvPr>
        </p:nvSpPr>
        <p:spPr/>
        <p:txBody>
          <a:bodyPr>
            <a:normAutofit fontScale="90000"/>
          </a:bodyPr>
          <a:lstStyle/>
          <a:p>
            <a:r>
              <a:rPr lang="en-IN" dirty="0"/>
              <a:t>Mutex Example: C:\lectures\CDAC\DAC\stingy_spendy_mutex.py</a:t>
            </a:r>
          </a:p>
        </p:txBody>
      </p:sp>
      <p:sp>
        <p:nvSpPr>
          <p:cNvPr id="3" name="Content Placeholder 2">
            <a:extLst>
              <a:ext uri="{FF2B5EF4-FFF2-40B4-BE49-F238E27FC236}">
                <a16:creationId xmlns:a16="http://schemas.microsoft.com/office/drawing/2014/main" id="{6D0C2DE7-A733-577D-8751-31976414D4D6}"/>
              </a:ext>
            </a:extLst>
          </p:cNvPr>
          <p:cNvSpPr>
            <a:spLocks noGrp="1"/>
          </p:cNvSpPr>
          <p:nvPr>
            <p:ph idx="1"/>
          </p:nvPr>
        </p:nvSpPr>
        <p:spPr/>
        <p:txBody>
          <a:bodyPr>
            <a:normAutofit fontScale="25000" lnSpcReduction="20000"/>
          </a:bodyPr>
          <a:lstStyle/>
          <a:p>
            <a:r>
              <a:rPr lang="en-IN" dirty="0"/>
              <a:t>import time</a:t>
            </a:r>
          </a:p>
          <a:p>
            <a:r>
              <a:rPr lang="en-IN" dirty="0"/>
              <a:t>from threading import Thread, Lock</a:t>
            </a:r>
          </a:p>
          <a:p>
            <a:endParaRPr lang="en-IN" dirty="0"/>
          </a:p>
          <a:p>
            <a:endParaRPr lang="en-IN" dirty="0"/>
          </a:p>
          <a:p>
            <a:r>
              <a:rPr lang="en-IN" dirty="0"/>
              <a:t>class </a:t>
            </a:r>
            <a:r>
              <a:rPr lang="en-IN" dirty="0" err="1"/>
              <a:t>StingySpendy</a:t>
            </a:r>
            <a:r>
              <a:rPr lang="en-IN" dirty="0"/>
              <a:t>:</a:t>
            </a:r>
          </a:p>
          <a:p>
            <a:r>
              <a:rPr lang="en-IN" dirty="0"/>
              <a:t>    money = 100</a:t>
            </a:r>
          </a:p>
          <a:p>
            <a:r>
              <a:rPr lang="en-IN" dirty="0"/>
              <a:t>    mutex = Lock()</a:t>
            </a:r>
          </a:p>
          <a:p>
            <a:endParaRPr lang="en-IN" dirty="0"/>
          </a:p>
          <a:p>
            <a:r>
              <a:rPr lang="en-IN" dirty="0"/>
              <a:t>    def stingy(self):</a:t>
            </a:r>
          </a:p>
          <a:p>
            <a:r>
              <a:rPr lang="en-IN" dirty="0"/>
              <a:t>        for </a:t>
            </a:r>
            <a:r>
              <a:rPr lang="en-IN" dirty="0" err="1"/>
              <a:t>i</a:t>
            </a:r>
            <a:r>
              <a:rPr lang="en-IN" dirty="0"/>
              <a:t> in range(5000000):</a:t>
            </a:r>
          </a:p>
          <a:p>
            <a:r>
              <a:rPr lang="en-IN" dirty="0"/>
              <a:t>            </a:t>
            </a:r>
            <a:r>
              <a:rPr lang="en-IN" dirty="0" err="1"/>
              <a:t>self.mutex.acquire</a:t>
            </a:r>
            <a:r>
              <a:rPr lang="en-IN" dirty="0"/>
              <a:t>()</a:t>
            </a:r>
          </a:p>
          <a:p>
            <a:r>
              <a:rPr lang="en-IN" dirty="0"/>
              <a:t>            </a:t>
            </a:r>
            <a:r>
              <a:rPr lang="en-IN" dirty="0" err="1"/>
              <a:t>self.money</a:t>
            </a:r>
            <a:r>
              <a:rPr lang="en-IN" dirty="0"/>
              <a:t> += 10</a:t>
            </a:r>
          </a:p>
          <a:p>
            <a:r>
              <a:rPr lang="en-IN" dirty="0"/>
              <a:t>            </a:t>
            </a:r>
            <a:r>
              <a:rPr lang="en-IN" dirty="0" err="1"/>
              <a:t>self.mutex.release</a:t>
            </a:r>
            <a:r>
              <a:rPr lang="en-IN" dirty="0"/>
              <a:t>()</a:t>
            </a:r>
          </a:p>
          <a:p>
            <a:r>
              <a:rPr lang="en-IN" dirty="0"/>
              <a:t>        print("Stingy Done")</a:t>
            </a:r>
          </a:p>
          <a:p>
            <a:endParaRPr lang="en-IN" dirty="0"/>
          </a:p>
          <a:p>
            <a:r>
              <a:rPr lang="en-IN" dirty="0"/>
              <a:t>    def spendy(self):</a:t>
            </a:r>
          </a:p>
          <a:p>
            <a:r>
              <a:rPr lang="en-IN" dirty="0"/>
              <a:t>        for </a:t>
            </a:r>
            <a:r>
              <a:rPr lang="en-IN" dirty="0" err="1"/>
              <a:t>i</a:t>
            </a:r>
            <a:r>
              <a:rPr lang="en-IN" dirty="0"/>
              <a:t> in range(5000000):</a:t>
            </a:r>
          </a:p>
          <a:p>
            <a:r>
              <a:rPr lang="en-IN" dirty="0"/>
              <a:t>            </a:t>
            </a:r>
            <a:r>
              <a:rPr lang="en-IN" dirty="0" err="1"/>
              <a:t>self.mutex.acquire</a:t>
            </a:r>
            <a:r>
              <a:rPr lang="en-IN" dirty="0"/>
              <a:t>()</a:t>
            </a:r>
          </a:p>
          <a:p>
            <a:r>
              <a:rPr lang="en-IN" dirty="0"/>
              <a:t>            </a:t>
            </a:r>
            <a:r>
              <a:rPr lang="en-IN" dirty="0" err="1"/>
              <a:t>self.money</a:t>
            </a:r>
            <a:r>
              <a:rPr lang="en-IN" dirty="0"/>
              <a:t> -= 10</a:t>
            </a:r>
          </a:p>
          <a:p>
            <a:r>
              <a:rPr lang="en-IN" dirty="0"/>
              <a:t>            </a:t>
            </a:r>
            <a:r>
              <a:rPr lang="en-IN" dirty="0" err="1"/>
              <a:t>self.mutex.release</a:t>
            </a:r>
            <a:r>
              <a:rPr lang="en-IN" dirty="0"/>
              <a:t>()</a:t>
            </a:r>
          </a:p>
          <a:p>
            <a:r>
              <a:rPr lang="en-IN" dirty="0"/>
              <a:t>        print("Spendy Done")</a:t>
            </a:r>
          </a:p>
          <a:p>
            <a:endParaRPr lang="en-IN" dirty="0"/>
          </a:p>
          <a:p>
            <a:endParaRPr lang="en-IN" dirty="0"/>
          </a:p>
          <a:p>
            <a:r>
              <a:rPr lang="en-IN" dirty="0"/>
              <a:t>ss = </a:t>
            </a:r>
            <a:r>
              <a:rPr lang="en-IN" dirty="0" err="1"/>
              <a:t>StingySpendy</a:t>
            </a:r>
            <a:r>
              <a:rPr lang="en-IN" dirty="0"/>
              <a:t>()</a:t>
            </a:r>
          </a:p>
          <a:p>
            <a:r>
              <a:rPr lang="en-IN" dirty="0"/>
              <a:t>Thread(target=</a:t>
            </a:r>
            <a:r>
              <a:rPr lang="en-IN" dirty="0" err="1"/>
              <a:t>ss.stingy</a:t>
            </a:r>
            <a:r>
              <a:rPr lang="en-IN" dirty="0"/>
              <a:t>, </a:t>
            </a:r>
            <a:r>
              <a:rPr lang="en-IN" dirty="0" err="1"/>
              <a:t>args</a:t>
            </a:r>
            <a:r>
              <a:rPr lang="en-IN" dirty="0"/>
              <a:t>=()).start()</a:t>
            </a:r>
          </a:p>
          <a:p>
            <a:r>
              <a:rPr lang="en-IN" dirty="0"/>
              <a:t>Thread(target=</a:t>
            </a:r>
            <a:r>
              <a:rPr lang="en-IN" dirty="0" err="1"/>
              <a:t>ss.spendy</a:t>
            </a:r>
            <a:r>
              <a:rPr lang="en-IN" dirty="0"/>
              <a:t>, </a:t>
            </a:r>
            <a:r>
              <a:rPr lang="en-IN" dirty="0" err="1"/>
              <a:t>args</a:t>
            </a:r>
            <a:r>
              <a:rPr lang="en-IN" dirty="0"/>
              <a:t>=()).start()</a:t>
            </a:r>
          </a:p>
          <a:p>
            <a:r>
              <a:rPr lang="en-IN" dirty="0" err="1"/>
              <a:t>time.sleep</a:t>
            </a:r>
            <a:r>
              <a:rPr lang="en-IN" dirty="0"/>
              <a:t>(5)</a:t>
            </a:r>
          </a:p>
          <a:p>
            <a:r>
              <a:rPr lang="en-IN" dirty="0"/>
              <a:t>print("Money in the end", </a:t>
            </a:r>
            <a:r>
              <a:rPr lang="en-IN" dirty="0" err="1"/>
              <a:t>ss.money</a:t>
            </a:r>
            <a:r>
              <a:rPr lang="en-IN" dirty="0"/>
              <a:t>)</a:t>
            </a:r>
          </a:p>
        </p:txBody>
      </p:sp>
    </p:spTree>
    <p:extLst>
      <p:ext uri="{BB962C8B-B14F-4D97-AF65-F5344CB8AC3E}">
        <p14:creationId xmlns:p14="http://schemas.microsoft.com/office/powerpoint/2010/main" val="11954375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523F2-9017-AC69-B31C-23A0777426EE}"/>
              </a:ext>
            </a:extLst>
          </p:cNvPr>
          <p:cNvSpPr>
            <a:spLocks noGrp="1"/>
          </p:cNvSpPr>
          <p:nvPr>
            <p:ph type="title"/>
          </p:nvPr>
        </p:nvSpPr>
        <p:spPr/>
        <p:txBody>
          <a:bodyPr/>
          <a:lstStyle/>
          <a:p>
            <a:r>
              <a:rPr lang="en-IN" dirty="0"/>
              <a:t>Semaphore versus Mutex</a:t>
            </a:r>
          </a:p>
        </p:txBody>
      </p:sp>
      <p:sp>
        <p:nvSpPr>
          <p:cNvPr id="3" name="Content Placeholder 2">
            <a:extLst>
              <a:ext uri="{FF2B5EF4-FFF2-40B4-BE49-F238E27FC236}">
                <a16:creationId xmlns:a16="http://schemas.microsoft.com/office/drawing/2014/main" id="{C8AD709F-C592-950E-F5D2-0FB329CA3143}"/>
              </a:ext>
            </a:extLst>
          </p:cNvPr>
          <p:cNvSpPr>
            <a:spLocks noGrp="1"/>
          </p:cNvSpPr>
          <p:nvPr>
            <p:ph sz="half" idx="1"/>
          </p:nvPr>
        </p:nvSpPr>
        <p:spPr/>
        <p:txBody>
          <a:bodyPr>
            <a:normAutofit fontScale="85000" lnSpcReduction="10000"/>
          </a:bodyPr>
          <a:lstStyle/>
          <a:p>
            <a:r>
              <a:rPr lang="en-US" dirty="0"/>
              <a:t>Semaphore is a </a:t>
            </a:r>
            <a:r>
              <a:rPr lang="en-US" u="sng" dirty="0"/>
              <a:t>signaling mechanism</a:t>
            </a:r>
            <a:r>
              <a:rPr lang="en-US" dirty="0"/>
              <a:t>. </a:t>
            </a:r>
          </a:p>
          <a:p>
            <a:r>
              <a:rPr lang="en-US" dirty="0"/>
              <a:t>Semaphore restricts the number of simultaneous users of a shared resource up to a maximum number. </a:t>
            </a:r>
          </a:p>
          <a:p>
            <a:r>
              <a:rPr lang="en-US" dirty="0"/>
              <a:t>Threads can request access to the resource (decrementing the semaphore) and can signal that they have finished using the resource (incrementing the semaphore). </a:t>
            </a:r>
          </a:p>
          <a:p>
            <a:r>
              <a:rPr lang="en-US" dirty="0"/>
              <a:t>It allows number of thread to access shared resources.</a:t>
            </a:r>
            <a:endParaRPr lang="en-IN" dirty="0"/>
          </a:p>
        </p:txBody>
      </p:sp>
      <p:sp>
        <p:nvSpPr>
          <p:cNvPr id="4" name="Content Placeholder 3">
            <a:extLst>
              <a:ext uri="{FF2B5EF4-FFF2-40B4-BE49-F238E27FC236}">
                <a16:creationId xmlns:a16="http://schemas.microsoft.com/office/drawing/2014/main" id="{0FDB951A-4506-2DCC-FCD3-E204D5587224}"/>
              </a:ext>
            </a:extLst>
          </p:cNvPr>
          <p:cNvSpPr>
            <a:spLocks noGrp="1"/>
          </p:cNvSpPr>
          <p:nvPr>
            <p:ph sz="half" idx="2"/>
          </p:nvPr>
        </p:nvSpPr>
        <p:spPr/>
        <p:txBody>
          <a:bodyPr>
            <a:normAutofit fontScale="85000" lnSpcReduction="10000"/>
          </a:bodyPr>
          <a:lstStyle/>
          <a:p>
            <a:endParaRPr lang="en-IN"/>
          </a:p>
        </p:txBody>
      </p:sp>
      <p:pic>
        <p:nvPicPr>
          <p:cNvPr id="6" name="Picture 5">
            <a:extLst>
              <a:ext uri="{FF2B5EF4-FFF2-40B4-BE49-F238E27FC236}">
                <a16:creationId xmlns:a16="http://schemas.microsoft.com/office/drawing/2014/main" id="{B337AB43-F931-FDCB-1D3F-FA8BD46E2F17}"/>
              </a:ext>
            </a:extLst>
          </p:cNvPr>
          <p:cNvPicPr>
            <a:picLocks noChangeAspect="1"/>
          </p:cNvPicPr>
          <p:nvPr/>
        </p:nvPicPr>
        <p:blipFill>
          <a:blip r:embed="rId2"/>
          <a:stretch>
            <a:fillRect/>
          </a:stretch>
        </p:blipFill>
        <p:spPr>
          <a:xfrm>
            <a:off x="6172200" y="2708158"/>
            <a:ext cx="5386008" cy="1441684"/>
          </a:xfrm>
          <a:prstGeom prst="rect">
            <a:avLst/>
          </a:prstGeom>
        </p:spPr>
      </p:pic>
    </p:spTree>
    <p:extLst>
      <p:ext uri="{BB962C8B-B14F-4D97-AF65-F5344CB8AC3E}">
        <p14:creationId xmlns:p14="http://schemas.microsoft.com/office/powerpoint/2010/main" val="7722103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0A162A-78E1-42DF-AD50-B4E5F0CFEBDC}"/>
              </a:ext>
            </a:extLst>
          </p:cNvPr>
          <p:cNvSpPr>
            <a:spLocks noGrp="1"/>
          </p:cNvSpPr>
          <p:nvPr>
            <p:ph type="title"/>
          </p:nvPr>
        </p:nvSpPr>
        <p:spPr/>
        <p:txBody>
          <a:bodyPr/>
          <a:lstStyle/>
          <a:p>
            <a:r>
              <a:rPr lang="en-IN" dirty="0"/>
              <a:t>Main Differences</a:t>
            </a:r>
          </a:p>
        </p:txBody>
      </p:sp>
      <p:sp>
        <p:nvSpPr>
          <p:cNvPr id="6" name="Content Placeholder 5">
            <a:extLst>
              <a:ext uri="{FF2B5EF4-FFF2-40B4-BE49-F238E27FC236}">
                <a16:creationId xmlns:a16="http://schemas.microsoft.com/office/drawing/2014/main" id="{9958E078-04F6-296C-6F3A-6746F5B883B6}"/>
              </a:ext>
            </a:extLst>
          </p:cNvPr>
          <p:cNvSpPr>
            <a:spLocks noGrp="1"/>
          </p:cNvSpPr>
          <p:nvPr>
            <p:ph idx="1"/>
          </p:nvPr>
        </p:nvSpPr>
        <p:spPr/>
        <p:txBody>
          <a:bodyPr/>
          <a:lstStyle/>
          <a:p>
            <a:r>
              <a:rPr lang="en-US" dirty="0"/>
              <a:t>Mutex is locking mechanism ownership method. Semaphore is a signaling mechanism.</a:t>
            </a:r>
          </a:p>
          <a:p>
            <a:r>
              <a:rPr lang="en-US" dirty="0"/>
              <a:t>Mutex works in user space but semaphore works in kernel space.</a:t>
            </a:r>
          </a:p>
          <a:p>
            <a:r>
              <a:rPr lang="en-US" dirty="0"/>
              <a:t>Mutex is generally binary, semaphore is an integer.</a:t>
            </a:r>
            <a:endParaRPr lang="en-IN" dirty="0"/>
          </a:p>
        </p:txBody>
      </p:sp>
    </p:spTree>
    <p:extLst>
      <p:ext uri="{BB962C8B-B14F-4D97-AF65-F5344CB8AC3E}">
        <p14:creationId xmlns:p14="http://schemas.microsoft.com/office/powerpoint/2010/main" val="3419900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7C53-7AB4-B0B3-78FF-B1EEC459B9C3}"/>
              </a:ext>
            </a:extLst>
          </p:cNvPr>
          <p:cNvSpPr>
            <a:spLocks noGrp="1"/>
          </p:cNvSpPr>
          <p:nvPr>
            <p:ph type="title"/>
          </p:nvPr>
        </p:nvSpPr>
        <p:spPr/>
        <p:txBody>
          <a:bodyPr/>
          <a:lstStyle/>
          <a:p>
            <a:r>
              <a:rPr lang="en-IN" dirty="0"/>
              <a:t>Producer-Consumer Problem</a:t>
            </a:r>
          </a:p>
        </p:txBody>
      </p:sp>
      <p:sp>
        <p:nvSpPr>
          <p:cNvPr id="3" name="Content Placeholder 2">
            <a:extLst>
              <a:ext uri="{FF2B5EF4-FFF2-40B4-BE49-F238E27FC236}">
                <a16:creationId xmlns:a16="http://schemas.microsoft.com/office/drawing/2014/main" id="{2F8969A5-5722-63A2-D9DB-881D646EF006}"/>
              </a:ext>
            </a:extLst>
          </p:cNvPr>
          <p:cNvSpPr>
            <a:spLocks noGrp="1"/>
          </p:cNvSpPr>
          <p:nvPr>
            <p:ph idx="1"/>
          </p:nvPr>
        </p:nvSpPr>
        <p:spPr/>
        <p:txBody>
          <a:bodyPr>
            <a:normAutofit fontScale="92500" lnSpcReduction="10000"/>
          </a:bodyPr>
          <a:lstStyle/>
          <a:p>
            <a:r>
              <a:rPr lang="en-IN" b="1" dirty="0"/>
              <a:t>Producer-consumer problem</a:t>
            </a:r>
            <a:r>
              <a:rPr lang="en-IN" dirty="0"/>
              <a:t> is also known as the </a:t>
            </a:r>
            <a:r>
              <a:rPr lang="en-IN" b="1" dirty="0"/>
              <a:t>bounded-buffer problem</a:t>
            </a:r>
            <a:endParaRPr lang="en-IN" dirty="0"/>
          </a:p>
          <a:p>
            <a:r>
              <a:rPr lang="en-IN" dirty="0"/>
              <a:t>Two processes share a common fixed-size buffer</a:t>
            </a:r>
          </a:p>
          <a:p>
            <a:pPr lvl="1"/>
            <a:r>
              <a:rPr lang="en-IN" dirty="0"/>
              <a:t>The producer puts information in</a:t>
            </a:r>
          </a:p>
          <a:p>
            <a:pPr lvl="1"/>
            <a:r>
              <a:rPr lang="en-IN" dirty="0"/>
              <a:t>The consumer takes it out</a:t>
            </a:r>
          </a:p>
          <a:p>
            <a:r>
              <a:rPr lang="en-IN" dirty="0"/>
              <a:t>If the producer wants to write more information but the buffer is full, the producer goes to sleep and is woken up when the consumer removes one or more items from the buffer</a:t>
            </a:r>
          </a:p>
          <a:p>
            <a:r>
              <a:rPr lang="en-IN" dirty="0"/>
              <a:t>If the consumer wants to read more information but the buffer is empty, the consumer goes to sleep and is woken up when the producer adds one or more items to the buffer</a:t>
            </a:r>
          </a:p>
        </p:txBody>
      </p:sp>
    </p:spTree>
    <p:extLst>
      <p:ext uri="{BB962C8B-B14F-4D97-AF65-F5344CB8AC3E}">
        <p14:creationId xmlns:p14="http://schemas.microsoft.com/office/powerpoint/2010/main" val="2940720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E126D-CB4D-4196-8CB2-A6BC9CE7FD8F}"/>
              </a:ext>
            </a:extLst>
          </p:cNvPr>
          <p:cNvSpPr>
            <a:spLocks noGrp="1"/>
          </p:cNvSpPr>
          <p:nvPr>
            <p:ph type="title"/>
          </p:nvPr>
        </p:nvSpPr>
        <p:spPr/>
        <p:txBody>
          <a:bodyPr/>
          <a:lstStyle/>
          <a:p>
            <a:r>
              <a:rPr lang="en-IN" dirty="0"/>
              <a:t>Past Lab Exam Question: Another Solution for the Same Problem</a:t>
            </a:r>
          </a:p>
        </p:txBody>
      </p:sp>
      <p:sp>
        <p:nvSpPr>
          <p:cNvPr id="3" name="Content Placeholder 2">
            <a:extLst>
              <a:ext uri="{FF2B5EF4-FFF2-40B4-BE49-F238E27FC236}">
                <a16:creationId xmlns:a16="http://schemas.microsoft.com/office/drawing/2014/main" id="{BAE7F78C-66A5-AF3D-AE30-571D2780D4C2}"/>
              </a:ext>
            </a:extLst>
          </p:cNvPr>
          <p:cNvSpPr>
            <a:spLocks noGrp="1"/>
          </p:cNvSpPr>
          <p:nvPr>
            <p:ph idx="1"/>
          </p:nvPr>
        </p:nvSpPr>
        <p:spPr/>
        <p:txBody>
          <a:bodyPr>
            <a:normAutofit fontScale="40000" lnSpcReduction="20000"/>
          </a:bodyPr>
          <a:lstStyle/>
          <a:p>
            <a:r>
              <a:rPr lang="en-US" dirty="0"/>
              <a:t>#!/bin/bash</a:t>
            </a:r>
          </a:p>
          <a:p>
            <a:endParaRPr lang="en-US" dirty="0"/>
          </a:p>
          <a:p>
            <a:r>
              <a:rPr lang="en-US" dirty="0"/>
              <a:t>echo "Enter the first string:"</a:t>
            </a:r>
          </a:p>
          <a:p>
            <a:r>
              <a:rPr lang="en-US" dirty="0"/>
              <a:t>read string1</a:t>
            </a:r>
          </a:p>
          <a:p>
            <a:endParaRPr lang="en-US" dirty="0"/>
          </a:p>
          <a:p>
            <a:r>
              <a:rPr lang="en-US" dirty="0"/>
              <a:t>echo "Enter the second string:"</a:t>
            </a:r>
          </a:p>
          <a:p>
            <a:r>
              <a:rPr lang="en-US" dirty="0"/>
              <a:t>read string2</a:t>
            </a:r>
          </a:p>
          <a:p>
            <a:endParaRPr lang="en-US" dirty="0"/>
          </a:p>
          <a:p>
            <a:r>
              <a:rPr lang="en-US" dirty="0"/>
              <a:t># Convert both strings to lowercase and compare</a:t>
            </a:r>
          </a:p>
          <a:p>
            <a:r>
              <a:rPr lang="en-US" dirty="0"/>
              <a:t>lowercase_string1=$(echo "$string1" | tr '[:upper:]' '[:lower:]')</a:t>
            </a:r>
          </a:p>
          <a:p>
            <a:r>
              <a:rPr lang="en-US" dirty="0"/>
              <a:t>lowercase_string2=$(echo "$string2" | tr '[:upper:]' '[:lower:]')</a:t>
            </a:r>
          </a:p>
          <a:p>
            <a:endParaRPr lang="en-US" dirty="0"/>
          </a:p>
          <a:p>
            <a:r>
              <a:rPr lang="en-US" dirty="0"/>
              <a:t>if [ "$lowercase_string1" == "$lowercase_string2" ]; then</a:t>
            </a:r>
          </a:p>
          <a:p>
            <a:r>
              <a:rPr lang="en-US" dirty="0"/>
              <a:t>  echo "The strings are equal (case-insensitive)."</a:t>
            </a:r>
          </a:p>
          <a:p>
            <a:r>
              <a:rPr lang="en-US" dirty="0"/>
              <a:t>else</a:t>
            </a:r>
          </a:p>
          <a:p>
            <a:r>
              <a:rPr lang="en-US" dirty="0"/>
              <a:t>  echo "The strings are not equal (case-insensitive)."</a:t>
            </a:r>
          </a:p>
          <a:p>
            <a:r>
              <a:rPr lang="en-US" dirty="0"/>
              <a:t>fi</a:t>
            </a:r>
          </a:p>
        </p:txBody>
      </p:sp>
    </p:spTree>
    <p:extLst>
      <p:ext uri="{BB962C8B-B14F-4D97-AF65-F5344CB8AC3E}">
        <p14:creationId xmlns:p14="http://schemas.microsoft.com/office/powerpoint/2010/main" val="824071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F036E-B1A4-1528-DE55-9F870D04E870}"/>
              </a:ext>
            </a:extLst>
          </p:cNvPr>
          <p:cNvSpPr>
            <a:spLocks noGrp="1"/>
          </p:cNvSpPr>
          <p:nvPr>
            <p:ph type="title"/>
          </p:nvPr>
        </p:nvSpPr>
        <p:spPr/>
        <p:txBody>
          <a:bodyPr/>
          <a:lstStyle/>
          <a:p>
            <a:r>
              <a:rPr lang="en-IN" dirty="0"/>
              <a:t>grep – Searching through text</a:t>
            </a:r>
          </a:p>
        </p:txBody>
      </p:sp>
      <p:sp>
        <p:nvSpPr>
          <p:cNvPr id="3" name="Content Placeholder 2">
            <a:extLst>
              <a:ext uri="{FF2B5EF4-FFF2-40B4-BE49-F238E27FC236}">
                <a16:creationId xmlns:a16="http://schemas.microsoft.com/office/drawing/2014/main" id="{8E7FCCE7-28A3-33A1-F1E5-82EE8A3459A3}"/>
              </a:ext>
            </a:extLst>
          </p:cNvPr>
          <p:cNvSpPr>
            <a:spLocks noGrp="1"/>
          </p:cNvSpPr>
          <p:nvPr>
            <p:ph sz="half" idx="1"/>
          </p:nvPr>
        </p:nvSpPr>
        <p:spPr/>
        <p:txBody>
          <a:bodyPr/>
          <a:lstStyle/>
          <a:p>
            <a:r>
              <a:rPr lang="en-US" dirty="0"/>
              <a:t>grep searches text files for the occurrence of a specified </a:t>
            </a:r>
            <a:r>
              <a:rPr lang="en-US" b="1" dirty="0"/>
              <a:t>regular expression </a:t>
            </a:r>
            <a:r>
              <a:rPr lang="en-US" dirty="0"/>
              <a:t>and outputs any line containing a match to standard output.</a:t>
            </a:r>
          </a:p>
          <a:p>
            <a:r>
              <a:rPr lang="en-US" dirty="0"/>
              <a:t>Has many options</a:t>
            </a:r>
          </a:p>
          <a:p>
            <a:endParaRPr lang="en-IN" dirty="0"/>
          </a:p>
        </p:txBody>
      </p:sp>
      <p:sp>
        <p:nvSpPr>
          <p:cNvPr id="8" name="Content Placeholder 7">
            <a:extLst>
              <a:ext uri="{FF2B5EF4-FFF2-40B4-BE49-F238E27FC236}">
                <a16:creationId xmlns:a16="http://schemas.microsoft.com/office/drawing/2014/main" id="{62A52D75-630C-DB37-4C4A-590B6BD519F9}"/>
              </a:ext>
            </a:extLst>
          </p:cNvPr>
          <p:cNvSpPr>
            <a:spLocks noGrp="1"/>
          </p:cNvSpPr>
          <p:nvPr>
            <p:ph sz="half" idx="2"/>
          </p:nvPr>
        </p:nvSpPr>
        <p:spPr/>
        <p:txBody>
          <a:bodyPr/>
          <a:lstStyle/>
          <a:p>
            <a:endParaRPr lang="en-IN" dirty="0"/>
          </a:p>
        </p:txBody>
      </p:sp>
      <p:pic>
        <p:nvPicPr>
          <p:cNvPr id="5" name="Picture 4">
            <a:extLst>
              <a:ext uri="{FF2B5EF4-FFF2-40B4-BE49-F238E27FC236}">
                <a16:creationId xmlns:a16="http://schemas.microsoft.com/office/drawing/2014/main" id="{E7F09F2F-0AE8-9AD6-A16E-06E690E9CF64}"/>
              </a:ext>
            </a:extLst>
          </p:cNvPr>
          <p:cNvPicPr>
            <a:picLocks noChangeAspect="1"/>
          </p:cNvPicPr>
          <p:nvPr/>
        </p:nvPicPr>
        <p:blipFill>
          <a:blip r:embed="rId2"/>
          <a:stretch>
            <a:fillRect/>
          </a:stretch>
        </p:blipFill>
        <p:spPr>
          <a:xfrm>
            <a:off x="6019800" y="1491656"/>
            <a:ext cx="5639090" cy="2292468"/>
          </a:xfrm>
          <a:prstGeom prst="rect">
            <a:avLst/>
          </a:prstGeom>
        </p:spPr>
      </p:pic>
      <p:pic>
        <p:nvPicPr>
          <p:cNvPr id="7" name="Picture 6">
            <a:extLst>
              <a:ext uri="{FF2B5EF4-FFF2-40B4-BE49-F238E27FC236}">
                <a16:creationId xmlns:a16="http://schemas.microsoft.com/office/drawing/2014/main" id="{B51E161C-D5B8-A5CC-DA05-B7907D11976D}"/>
              </a:ext>
            </a:extLst>
          </p:cNvPr>
          <p:cNvPicPr>
            <a:picLocks noChangeAspect="1"/>
          </p:cNvPicPr>
          <p:nvPr/>
        </p:nvPicPr>
        <p:blipFill>
          <a:blip r:embed="rId3"/>
          <a:stretch>
            <a:fillRect/>
          </a:stretch>
        </p:blipFill>
        <p:spPr>
          <a:xfrm>
            <a:off x="6019800" y="3747386"/>
            <a:ext cx="5740695" cy="2095608"/>
          </a:xfrm>
          <a:prstGeom prst="rect">
            <a:avLst/>
          </a:prstGeom>
        </p:spPr>
      </p:pic>
      <p:sp>
        <p:nvSpPr>
          <p:cNvPr id="4" name="TextBox 3">
            <a:extLst>
              <a:ext uri="{FF2B5EF4-FFF2-40B4-BE49-F238E27FC236}">
                <a16:creationId xmlns:a16="http://schemas.microsoft.com/office/drawing/2014/main" id="{A42783B0-8EC3-290C-DBC7-6CBE91A30DD8}"/>
              </a:ext>
            </a:extLst>
          </p:cNvPr>
          <p:cNvSpPr txBox="1"/>
          <p:nvPr/>
        </p:nvSpPr>
        <p:spPr>
          <a:xfrm>
            <a:off x="472611" y="4941870"/>
            <a:ext cx="4089115" cy="830997"/>
          </a:xfrm>
          <a:prstGeom prst="rect">
            <a:avLst/>
          </a:prstGeom>
          <a:solidFill>
            <a:schemeClr val="accent2">
              <a:lumMod val="40000"/>
              <a:lumOff val="60000"/>
            </a:schemeClr>
          </a:solidFill>
        </p:spPr>
        <p:txBody>
          <a:bodyPr wrap="square" rtlCol="0">
            <a:spAutoFit/>
          </a:bodyPr>
          <a:lstStyle/>
          <a:p>
            <a:r>
              <a:rPr lang="en-IN" sz="2400" b="1" dirty="0">
                <a:solidFill>
                  <a:schemeClr val="tx2">
                    <a:lumMod val="25000"/>
                  </a:schemeClr>
                </a:solidFill>
              </a:rPr>
              <a:t>grep PATTERN file</a:t>
            </a:r>
          </a:p>
          <a:p>
            <a:r>
              <a:rPr lang="en-IN" sz="2400" b="1" dirty="0">
                <a:solidFill>
                  <a:schemeClr val="tx2">
                    <a:lumMod val="25000"/>
                  </a:schemeClr>
                </a:solidFill>
              </a:rPr>
              <a:t>e.g. grep “tiger” animals.txt</a:t>
            </a:r>
          </a:p>
        </p:txBody>
      </p:sp>
    </p:spTree>
    <p:extLst>
      <p:ext uri="{BB962C8B-B14F-4D97-AF65-F5344CB8AC3E}">
        <p14:creationId xmlns:p14="http://schemas.microsoft.com/office/powerpoint/2010/main" val="21742450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5543</Words>
  <Application>Microsoft Office PowerPoint</Application>
  <PresentationFormat>Widescreen</PresentationFormat>
  <Paragraphs>669</Paragraphs>
  <Slides>73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73</vt:i4>
      </vt:variant>
    </vt:vector>
  </HeadingPairs>
  <TitlesOfParts>
    <vt:vector size="77" baseType="lpstr">
      <vt:lpstr>Arial</vt:lpstr>
      <vt:lpstr>Calibri</vt:lpstr>
      <vt:lpstr>Calibri Light</vt:lpstr>
      <vt:lpstr>Office Theme</vt:lpstr>
      <vt:lpstr>find Command</vt:lpstr>
      <vt:lpstr>Past Lab Exam Question</vt:lpstr>
      <vt:lpstr>Past Lab Exam Question</vt:lpstr>
      <vt:lpstr>Past Lab Exam Question</vt:lpstr>
      <vt:lpstr>Past Lab Exam Question</vt:lpstr>
      <vt:lpstr>Past Lab Exam Question</vt:lpstr>
      <vt:lpstr>Past Lab Exam Question</vt:lpstr>
      <vt:lpstr>Past Lab Exam Question: Another Solution for the Same Problem</vt:lpstr>
      <vt:lpstr>grep – Searching through text</vt:lpstr>
      <vt:lpstr>Another Example</vt:lpstr>
      <vt:lpstr>More Examples</vt:lpstr>
      <vt:lpstr>More grep Examples</vt:lpstr>
      <vt:lpstr>Create this file</vt:lpstr>
      <vt:lpstr>Try these Commands</vt:lpstr>
      <vt:lpstr>Past Exam Question</vt:lpstr>
      <vt:lpstr>sed</vt:lpstr>
      <vt:lpstr>sed Example</vt:lpstr>
      <vt:lpstr>sed Examples</vt:lpstr>
      <vt:lpstr>sed and Delete</vt:lpstr>
      <vt:lpstr>sed and Insert</vt:lpstr>
      <vt:lpstr>View a Range of Lines</vt:lpstr>
      <vt:lpstr>sed | More Examples</vt:lpstr>
      <vt:lpstr>sed | More Examples</vt:lpstr>
      <vt:lpstr>Adding Users</vt:lpstr>
      <vt:lpstr>Removing Users</vt:lpstr>
      <vt:lpstr>Changing File Ownership</vt:lpstr>
      <vt:lpstr>Counting Number of Lines in a File, etc</vt:lpstr>
      <vt:lpstr>Counting Number of Lines in a File, etc</vt:lpstr>
      <vt:lpstr>Counting Number of Lines in a File, etc</vt:lpstr>
      <vt:lpstr>Past Lab Exam Questions</vt:lpstr>
      <vt:lpstr>Another solution</vt:lpstr>
      <vt:lpstr>Past Lab Exam Question</vt:lpstr>
      <vt:lpstr>Past Lab Exam Question</vt:lpstr>
      <vt:lpstr>FTP, Telnet, etc</vt:lpstr>
      <vt:lpstr>FTP Concept</vt:lpstr>
      <vt:lpstr>FTP (File Transfer Protocol)</vt:lpstr>
      <vt:lpstr>Setting up FTP Server on Ubuntu (on VirtualBox)</vt:lpstr>
      <vt:lpstr>Setting up FTP Server on Ubuntu</vt:lpstr>
      <vt:lpstr>Accessing the FTP Server from our Windows Machine</vt:lpstr>
      <vt:lpstr>Accessing the FTP Server from our Windows Machine</vt:lpstr>
      <vt:lpstr>Checking for Files</vt:lpstr>
      <vt:lpstr>Now Check in Windows FTP Client</vt:lpstr>
      <vt:lpstr>Download a File using FTP</vt:lpstr>
      <vt:lpstr>Telnet and SSH</vt:lpstr>
      <vt:lpstr>Setting up Telnet Server on Ubuntu</vt:lpstr>
      <vt:lpstr>Accessing Telnet from Windows</vt:lpstr>
      <vt:lpstr>Setting up SSH on Ubuntu Server</vt:lpstr>
      <vt:lpstr>Access SSH using Putty</vt:lpstr>
      <vt:lpstr>Deadlocks</vt:lpstr>
      <vt:lpstr>Deadlock</vt:lpstr>
      <vt:lpstr>Deadlock Example: C:\lectures\CDAC\DAC\deadlock.py</vt:lpstr>
      <vt:lpstr>Four Simultaneous Necessary Conditions for a Deadlock</vt:lpstr>
      <vt:lpstr>Deadlock Prevention and Avoidance</vt:lpstr>
      <vt:lpstr>Deadlock Prevention</vt:lpstr>
      <vt:lpstr>Deadlock Prevention</vt:lpstr>
      <vt:lpstr>Deadlock Prevention</vt:lpstr>
      <vt:lpstr>Deadlock Prevention</vt:lpstr>
      <vt:lpstr>Deadlock Prevention</vt:lpstr>
      <vt:lpstr>Deadlock Avoidance</vt:lpstr>
      <vt:lpstr>Semaphore</vt:lpstr>
      <vt:lpstr>Semaphore Example</vt:lpstr>
      <vt:lpstr>Semaphore – Key Points</vt:lpstr>
      <vt:lpstr>Mutual Exclusion (Mutex)</vt:lpstr>
      <vt:lpstr>Need for Synchronization</vt:lpstr>
      <vt:lpstr>Need for Synchronization</vt:lpstr>
      <vt:lpstr>Race Condition</vt:lpstr>
      <vt:lpstr>Race Condition Example: C:\lectures\CDAC\DAC\stingy_spendy.py</vt:lpstr>
      <vt:lpstr>Using Mutex</vt:lpstr>
      <vt:lpstr>What if a Locked Resource is Wanted by Another Thread?</vt:lpstr>
      <vt:lpstr>Mutex Example: C:\lectures\CDAC\DAC\stingy_spendy_mutex.py</vt:lpstr>
      <vt:lpstr>Semaphore versus Mutex</vt:lpstr>
      <vt:lpstr>Main Differences</vt:lpstr>
      <vt:lpstr>Producer-Consumer Problem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 Command</dc:title>
  <dc:creator>Atul Kahate</dc:creator>
  <cp:lastModifiedBy>Atul Kahate</cp:lastModifiedBy>
  <cp:revision>1</cp:revision>
  <dcterms:created xsi:type="dcterms:W3CDTF">2023-09-18T07:08:19Z</dcterms:created>
  <dcterms:modified xsi:type="dcterms:W3CDTF">2023-09-18T07:09:04Z</dcterms:modified>
</cp:coreProperties>
</file>